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6"/>
  </p:notesMasterIdLst>
  <p:sldIdLst>
    <p:sldId id="256" r:id="rId2"/>
    <p:sldId id="257" r:id="rId3"/>
    <p:sldId id="258" r:id="rId4"/>
    <p:sldId id="305" r:id="rId5"/>
    <p:sldId id="259" r:id="rId6"/>
    <p:sldId id="260" r:id="rId7"/>
    <p:sldId id="261" r:id="rId8"/>
    <p:sldId id="262" r:id="rId9"/>
    <p:sldId id="263" r:id="rId10"/>
    <p:sldId id="307" r:id="rId11"/>
    <p:sldId id="308" r:id="rId12"/>
    <p:sldId id="309" r:id="rId13"/>
    <p:sldId id="310" r:id="rId14"/>
    <p:sldId id="306" r:id="rId15"/>
  </p:sldIdLst>
  <p:sldSz cx="9144000" cy="5143500" type="screen16x9"/>
  <p:notesSz cx="6858000" cy="9144000"/>
  <p:embeddedFontLst>
    <p:embeddedFont>
      <p:font typeface="Montserrat" panose="00000500000000000000" pitchFamily="2" charset="0"/>
      <p:regular r:id="rId17"/>
      <p:bold r:id="rId18"/>
      <p:italic r:id="rId19"/>
      <p:boldItalic r:id="rId20"/>
    </p:embeddedFont>
    <p:embeddedFont>
      <p:font typeface="Montserrat ExtraBold" panose="00000900000000000000" pitchFamily="2" charset="0"/>
      <p:bold r:id="rId21"/>
      <p:boldItalic r:id="rId22"/>
    </p:embeddedFont>
    <p:embeddedFont>
      <p:font typeface="Tahoma" panose="020B0604030504040204" pitchFamily="34"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4C5F99-5152-4326-9A89-0764A3E78D4B}">
  <a:tblStyle styleId="{274C5F99-5152-4326-9A89-0764A3E78D4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16" autoAdjust="0"/>
    <p:restoredTop sz="94660"/>
  </p:normalViewPr>
  <p:slideViewPr>
    <p:cSldViewPr snapToGrid="0">
      <p:cViewPr varScale="1">
        <p:scale>
          <a:sx n="142" d="100"/>
          <a:sy n="142" d="100"/>
        </p:scale>
        <p:origin x="588"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jpg>
</file>

<file path=ppt/media/image23.png>
</file>

<file path=ppt/media/image24.PNG>
</file>

<file path=ppt/media/image25.PNG>
</file>

<file path=ppt/media/image26.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729023341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729023341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729023341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7f9262ee2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29023341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f9262ee2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f9262ee2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459090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_1_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8" r:id="rId5"/>
    <p:sldLayoutId id="2147483659" r:id="rId6"/>
    <p:sldLayoutId id="2147483660" r:id="rId7"/>
    <p:sldLayoutId id="2147483661" r:id="rId8"/>
    <p:sldLayoutId id="2147483662" r:id="rId9"/>
    <p:sldLayoutId id="214748366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2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1535099" y="1820901"/>
            <a:ext cx="6073797" cy="6447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fa-IR" dirty="0">
                <a:latin typeface="Arial" panose="020B0604020202020204" pitchFamily="34" charset="0"/>
                <a:cs typeface="Arial" panose="020B0604020202020204" pitchFamily="34" charset="0"/>
              </a:rPr>
              <a:t>چگونگی ذخیره اطلاعات در بلاکچین </a:t>
            </a:r>
            <a:endParaRPr dirty="0">
              <a:latin typeface="Arial" panose="020B0604020202020204" pitchFamily="34" charset="0"/>
              <a:cs typeface="Arial" panose="020B0604020202020204" pitchFamily="34" charset="0"/>
            </a:endParaRPr>
          </a:p>
        </p:txBody>
      </p:sp>
      <p:sp>
        <p:nvSpPr>
          <p:cNvPr id="163" name="Google Shape;163;p38"/>
          <p:cNvSpPr txBox="1">
            <a:spLocks noGrp="1"/>
          </p:cNvSpPr>
          <p:nvPr>
            <p:ph type="subTitle" idx="1"/>
          </p:nvPr>
        </p:nvSpPr>
        <p:spPr>
          <a:xfrm>
            <a:off x="2044197" y="3288563"/>
            <a:ext cx="5055600" cy="464700"/>
          </a:xfrm>
          <a:prstGeom prst="rect">
            <a:avLst/>
          </a:prstGeom>
        </p:spPr>
        <p:txBody>
          <a:bodyPr spcFirstLastPara="1" wrap="square" lIns="91425" tIns="91425" rIns="91425" bIns="91425" anchor="t" anchorCtr="0">
            <a:noAutofit/>
          </a:bodyPr>
          <a:lstStyle/>
          <a:p>
            <a:pPr marL="0" lvl="0" indent="0" algn="ctr" rtl="1">
              <a:spcBef>
                <a:spcPts val="0"/>
              </a:spcBef>
              <a:spcAft>
                <a:spcPts val="0"/>
              </a:spcAft>
              <a:buNone/>
            </a:pPr>
            <a:r>
              <a:rPr lang="fa-IR" sz="2400" dirty="0">
                <a:latin typeface="+mj-lt"/>
                <a:cs typeface="+mn-cs"/>
              </a:rPr>
              <a:t>امیرحسین آقازیارتی فراهانی رشته </a:t>
            </a:r>
            <a:r>
              <a:rPr lang="en-US" sz="2400" dirty="0">
                <a:latin typeface="+mj-lt"/>
                <a:cs typeface="+mn-cs"/>
              </a:rPr>
              <a:t>IT</a:t>
            </a:r>
            <a:endParaRPr sz="2400" dirty="0">
              <a:latin typeface="+mj-lt"/>
              <a:cs typeface="+mn-cs"/>
            </a:endParaRPr>
          </a:p>
        </p:txBody>
      </p:sp>
      <p:sp>
        <p:nvSpPr>
          <p:cNvPr id="164" name="Google Shape;164;p38"/>
          <p:cNvSpPr txBox="1">
            <a:spLocks noGrp="1"/>
          </p:cNvSpPr>
          <p:nvPr>
            <p:ph type="ctrTitle"/>
          </p:nvPr>
        </p:nvSpPr>
        <p:spPr>
          <a:xfrm>
            <a:off x="2450538" y="2670211"/>
            <a:ext cx="4242921" cy="464700"/>
          </a:xfrm>
          <a:prstGeom prst="rect">
            <a:avLst/>
          </a:prstGeom>
          <a:effectLst>
            <a:outerShdw blurRad="100013" dist="19050" dir="84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fa-IR" sz="2000" b="0" dirty="0">
                <a:solidFill>
                  <a:srgbClr val="FFFF00"/>
                </a:solidFill>
                <a:latin typeface="+mn-lt"/>
                <a:ea typeface="Montserrat ExtraLight"/>
                <a:cs typeface="+mj-cs"/>
                <a:sym typeface="Montserrat ExtraLight"/>
              </a:rPr>
              <a:t>تفاوت های اساسی با پایگاه داده های قدیمی</a:t>
            </a:r>
            <a:endParaRPr sz="2000" b="0" dirty="0">
              <a:solidFill>
                <a:srgbClr val="FFFF00"/>
              </a:solidFill>
              <a:latin typeface="+mn-lt"/>
              <a:ea typeface="Montserrat ExtraLight"/>
              <a:cs typeface="+mj-cs"/>
              <a:sym typeface="Montserrat ExtraLight"/>
            </a:endParaRPr>
          </a:p>
        </p:txBody>
      </p:sp>
      <p:cxnSp>
        <p:nvCxnSpPr>
          <p:cNvPr id="165" name="Google Shape;165;p38"/>
          <p:cNvCxnSpPr/>
          <p:nvPr/>
        </p:nvCxnSpPr>
        <p:spPr>
          <a:xfrm>
            <a:off x="3190500" y="25651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C4D0A0C6-FAF3-40E0-A8ED-20D874AD8842}"/>
              </a:ext>
            </a:extLst>
          </p:cNvPr>
          <p:cNvSpPr txBox="1"/>
          <p:nvPr/>
        </p:nvSpPr>
        <p:spPr>
          <a:xfrm>
            <a:off x="535963" y="883849"/>
            <a:ext cx="4572000" cy="1384995"/>
          </a:xfrm>
          <a:prstGeom prst="rect">
            <a:avLst/>
          </a:prstGeom>
          <a:noFill/>
        </p:spPr>
        <p:txBody>
          <a:bodyPr wrap="square">
            <a:spAutoFit/>
          </a:bodyPr>
          <a:lstStyle/>
          <a:p>
            <a:pPr algn="r" rtl="1"/>
            <a:r>
              <a:rPr lang="fa-IR" dirty="0">
                <a:solidFill>
                  <a:schemeClr val="bg1"/>
                </a:solidFill>
              </a:rPr>
              <a:t>تراکنش : یک مجموعه ای از عملیات های منطقی است که انجام میشود مانند عملیات های بانکی</a:t>
            </a:r>
          </a:p>
          <a:p>
            <a:pPr algn="r" rtl="1"/>
            <a:r>
              <a:rPr lang="fa-IR" dirty="0">
                <a:solidFill>
                  <a:schemeClr val="bg1"/>
                </a:solidFill>
              </a:rPr>
              <a:t>دفتر کل چیست؟ دفتر کل حساب </a:t>
            </a:r>
            <a:r>
              <a:rPr lang="en-US" dirty="0">
                <a:solidFill>
                  <a:schemeClr val="bg1"/>
                </a:solidFill>
              </a:rPr>
              <a:t>Ledger </a:t>
            </a:r>
            <a:r>
              <a:rPr lang="fa-IR" dirty="0">
                <a:solidFill>
                  <a:schemeClr val="bg1"/>
                </a:solidFill>
              </a:rPr>
              <a:t>در حالت سنتی به دفتری گفته می شود که اطلاعات مالی مانند نام حساب، بدهکار، بستانکارو... ثبت میکند (حسابداری و پیگیری تراکنش)==پایگاه داده ای که روش اطلاعات ثبت میشه</a:t>
            </a:r>
            <a:endParaRPr lang="en-US" dirty="0">
              <a:solidFill>
                <a:schemeClr val="bg1"/>
              </a:solidFill>
            </a:endParaRPr>
          </a:p>
        </p:txBody>
      </p:sp>
      <p:sp>
        <p:nvSpPr>
          <p:cNvPr id="14" name="TextBox 13">
            <a:extLst>
              <a:ext uri="{FF2B5EF4-FFF2-40B4-BE49-F238E27FC236}">
                <a16:creationId xmlns:a16="http://schemas.microsoft.com/office/drawing/2014/main" id="{26C09153-D842-4E14-8F3A-6A9F4273AA68}"/>
              </a:ext>
            </a:extLst>
          </p:cNvPr>
          <p:cNvSpPr txBox="1"/>
          <p:nvPr/>
        </p:nvSpPr>
        <p:spPr>
          <a:xfrm>
            <a:off x="388047" y="328382"/>
            <a:ext cx="4572000" cy="369332"/>
          </a:xfrm>
          <a:prstGeom prst="rect">
            <a:avLst/>
          </a:prstGeom>
          <a:noFill/>
        </p:spPr>
        <p:txBody>
          <a:bodyPr wrap="square">
            <a:spAutoFit/>
          </a:bodyPr>
          <a:lstStyle/>
          <a:p>
            <a:pPr algn="r" rtl="1"/>
            <a:r>
              <a:rPr lang="fa-IR" sz="1800" dirty="0">
                <a:solidFill>
                  <a:schemeClr val="bg1"/>
                </a:solidFill>
              </a:rPr>
              <a:t>دفترهای حساب توزیع شده- </a:t>
            </a:r>
            <a:r>
              <a:rPr lang="en-US" sz="1800" dirty="0">
                <a:solidFill>
                  <a:schemeClr val="bg1"/>
                </a:solidFill>
              </a:rPr>
              <a:t>Distributed ledger</a:t>
            </a:r>
          </a:p>
        </p:txBody>
      </p:sp>
      <p:pic>
        <p:nvPicPr>
          <p:cNvPr id="16" name="Picture 15">
            <a:extLst>
              <a:ext uri="{FF2B5EF4-FFF2-40B4-BE49-F238E27FC236}">
                <a16:creationId xmlns:a16="http://schemas.microsoft.com/office/drawing/2014/main" id="{0FCCB910-4610-4EFE-AE9D-3BC612A62A35}"/>
              </a:ext>
            </a:extLst>
          </p:cNvPr>
          <p:cNvPicPr>
            <a:picLocks noChangeAspect="1"/>
          </p:cNvPicPr>
          <p:nvPr/>
        </p:nvPicPr>
        <p:blipFill>
          <a:blip r:embed="rId2"/>
          <a:stretch>
            <a:fillRect/>
          </a:stretch>
        </p:blipFill>
        <p:spPr>
          <a:xfrm>
            <a:off x="3079025" y="2359709"/>
            <a:ext cx="4910818" cy="2455409"/>
          </a:xfrm>
          <a:prstGeom prst="rect">
            <a:avLst/>
          </a:prstGeom>
        </p:spPr>
      </p:pic>
    </p:spTree>
    <p:extLst>
      <p:ext uri="{BB962C8B-B14F-4D97-AF65-F5344CB8AC3E}">
        <p14:creationId xmlns:p14="http://schemas.microsoft.com/office/powerpoint/2010/main" val="189603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2C7A571-F6E0-4FCF-B130-7FF2EA273E2C}"/>
              </a:ext>
            </a:extLst>
          </p:cNvPr>
          <p:cNvSpPr txBox="1"/>
          <p:nvPr/>
        </p:nvSpPr>
        <p:spPr>
          <a:xfrm>
            <a:off x="3783949" y="270976"/>
            <a:ext cx="2087462" cy="400110"/>
          </a:xfrm>
          <a:prstGeom prst="rect">
            <a:avLst/>
          </a:prstGeom>
          <a:noFill/>
        </p:spPr>
        <p:txBody>
          <a:bodyPr wrap="square">
            <a:spAutoFit/>
          </a:bodyPr>
          <a:lstStyle/>
          <a:p>
            <a:r>
              <a:rPr lang="fa-IR" sz="2000" dirty="0">
                <a:solidFill>
                  <a:schemeClr val="bg1"/>
                </a:solidFill>
              </a:rPr>
              <a:t>حساب های متمرکز</a:t>
            </a:r>
            <a:endParaRPr lang="en-US" sz="2000" dirty="0">
              <a:solidFill>
                <a:schemeClr val="bg1"/>
              </a:solidFill>
            </a:endParaRPr>
          </a:p>
        </p:txBody>
      </p:sp>
      <p:sp>
        <p:nvSpPr>
          <p:cNvPr id="5" name="TextBox 4">
            <a:extLst>
              <a:ext uri="{FF2B5EF4-FFF2-40B4-BE49-F238E27FC236}">
                <a16:creationId xmlns:a16="http://schemas.microsoft.com/office/drawing/2014/main" id="{1D85E194-9FB9-4EF9-BE42-225BE9889FB6}"/>
              </a:ext>
            </a:extLst>
          </p:cNvPr>
          <p:cNvSpPr txBox="1"/>
          <p:nvPr/>
        </p:nvSpPr>
        <p:spPr>
          <a:xfrm>
            <a:off x="3835298" y="1858722"/>
            <a:ext cx="5144756" cy="1323439"/>
          </a:xfrm>
          <a:prstGeom prst="rect">
            <a:avLst/>
          </a:prstGeom>
          <a:noFill/>
        </p:spPr>
        <p:txBody>
          <a:bodyPr wrap="square">
            <a:spAutoFit/>
          </a:bodyPr>
          <a:lstStyle/>
          <a:p>
            <a:pPr algn="r" rtl="1"/>
            <a:r>
              <a:rPr lang="fa-IR" sz="1600" dirty="0">
                <a:solidFill>
                  <a:schemeClr val="bg1"/>
                </a:solidFill>
              </a:rPr>
              <a:t>دسترسی به اطلاعات در کنترل سازمانها و کمپانیها هست و </a:t>
            </a:r>
            <a:endParaRPr lang="en-US" sz="1600" dirty="0">
              <a:solidFill>
                <a:schemeClr val="bg1"/>
              </a:solidFill>
            </a:endParaRPr>
          </a:p>
          <a:p>
            <a:pPr algn="r" rtl="1"/>
            <a:r>
              <a:rPr lang="fa-IR" sz="1600" dirty="0">
                <a:solidFill>
                  <a:schemeClr val="bg1"/>
                </a:solidFill>
              </a:rPr>
              <a:t>● در دیتابیس های متمرکز ذخیره می شوند.</a:t>
            </a:r>
            <a:endParaRPr lang="en-US" sz="1600" dirty="0">
              <a:solidFill>
                <a:schemeClr val="bg1"/>
              </a:solidFill>
            </a:endParaRPr>
          </a:p>
          <a:p>
            <a:pPr algn="r" rtl="1"/>
            <a:r>
              <a:rPr lang="fa-IR" sz="1600" dirty="0">
                <a:solidFill>
                  <a:schemeClr val="bg1"/>
                </a:solidFill>
              </a:rPr>
              <a:t> ● سرعت مناسب در دسترسی به اطلاعات</a:t>
            </a:r>
            <a:endParaRPr lang="en-US" sz="1600" dirty="0">
              <a:solidFill>
                <a:schemeClr val="bg1"/>
              </a:solidFill>
            </a:endParaRPr>
          </a:p>
          <a:p>
            <a:pPr algn="r" rtl="1"/>
            <a:r>
              <a:rPr lang="fa-IR" sz="1600" dirty="0">
                <a:solidFill>
                  <a:schemeClr val="bg1"/>
                </a:solidFill>
              </a:rPr>
              <a:t> ● امکان دسترسی مناسب</a:t>
            </a:r>
            <a:r>
              <a:rPr lang="en-US" sz="1600" dirty="0">
                <a:solidFill>
                  <a:schemeClr val="bg1"/>
                </a:solidFill>
              </a:rPr>
              <a:t> Accessibility</a:t>
            </a:r>
          </a:p>
          <a:p>
            <a:pPr algn="r" rtl="1"/>
            <a:r>
              <a:rPr lang="fa-IR" sz="1600" dirty="0">
                <a:solidFill>
                  <a:schemeClr val="bg1"/>
                </a:solidFill>
              </a:rPr>
              <a:t>امکان فیزیکی ذخیره سازی داده مشخص است</a:t>
            </a:r>
            <a:endParaRPr lang="en-US" sz="1600" dirty="0">
              <a:solidFill>
                <a:schemeClr val="bg1"/>
              </a:solidFill>
            </a:endParaRPr>
          </a:p>
        </p:txBody>
      </p:sp>
      <p:sp>
        <p:nvSpPr>
          <p:cNvPr id="6" name="TextBox 5">
            <a:extLst>
              <a:ext uri="{FF2B5EF4-FFF2-40B4-BE49-F238E27FC236}">
                <a16:creationId xmlns:a16="http://schemas.microsoft.com/office/drawing/2014/main" id="{33DAF2E9-FA19-47E5-AF86-324FE29E0BF6}"/>
              </a:ext>
            </a:extLst>
          </p:cNvPr>
          <p:cNvSpPr txBox="1"/>
          <p:nvPr/>
        </p:nvSpPr>
        <p:spPr>
          <a:xfrm>
            <a:off x="5612004" y="3340072"/>
            <a:ext cx="2966116" cy="307777"/>
          </a:xfrm>
          <a:prstGeom prst="rect">
            <a:avLst/>
          </a:prstGeom>
          <a:noFill/>
        </p:spPr>
        <p:txBody>
          <a:bodyPr wrap="square">
            <a:spAutoFit/>
          </a:bodyPr>
          <a:lstStyle/>
          <a:p>
            <a:r>
              <a:rPr lang="fa-IR" dirty="0">
                <a:solidFill>
                  <a:schemeClr val="bg1"/>
                </a:solidFill>
              </a:rPr>
              <a:t>ویژیگ های تراکنشها در دیتابیس متمرکز</a:t>
            </a:r>
            <a:endParaRPr lang="en-US" dirty="0">
              <a:solidFill>
                <a:schemeClr val="bg1"/>
              </a:solidFill>
            </a:endParaRPr>
          </a:p>
        </p:txBody>
      </p:sp>
      <p:sp>
        <p:nvSpPr>
          <p:cNvPr id="7" name="TextBox 6">
            <a:extLst>
              <a:ext uri="{FF2B5EF4-FFF2-40B4-BE49-F238E27FC236}">
                <a16:creationId xmlns:a16="http://schemas.microsoft.com/office/drawing/2014/main" id="{2AEB6942-CC5F-488A-B0DC-63C0F6607FF7}"/>
              </a:ext>
            </a:extLst>
          </p:cNvPr>
          <p:cNvSpPr txBox="1"/>
          <p:nvPr/>
        </p:nvSpPr>
        <p:spPr>
          <a:xfrm>
            <a:off x="2842890" y="3789911"/>
            <a:ext cx="4572000" cy="954107"/>
          </a:xfrm>
          <a:prstGeom prst="rect">
            <a:avLst/>
          </a:prstGeom>
          <a:noFill/>
        </p:spPr>
        <p:txBody>
          <a:bodyPr wrap="square">
            <a:spAutoFit/>
          </a:bodyPr>
          <a:lstStyle/>
          <a:p>
            <a:pPr algn="r" rtl="1"/>
            <a:r>
              <a:rPr lang="fa-IR" dirty="0">
                <a:solidFill>
                  <a:schemeClr val="bg1"/>
                </a:solidFill>
              </a:rPr>
              <a:t>● اتمیک هستند </a:t>
            </a:r>
            <a:r>
              <a:rPr lang="en-US" dirty="0">
                <a:solidFill>
                  <a:schemeClr val="bg1"/>
                </a:solidFill>
              </a:rPr>
              <a:t>Atomic </a:t>
            </a:r>
            <a:r>
              <a:rPr lang="fa-IR" dirty="0">
                <a:solidFill>
                  <a:schemeClr val="bg1"/>
                </a:solidFill>
              </a:rPr>
              <a:t>یا همه یا هی</a:t>
            </a:r>
            <a:r>
              <a:rPr lang="en-US" dirty="0">
                <a:solidFill>
                  <a:schemeClr val="bg1"/>
                </a:solidFill>
              </a:rPr>
              <a:t>ɪ </a:t>
            </a:r>
            <a:r>
              <a:rPr lang="fa-IR" dirty="0">
                <a:solidFill>
                  <a:schemeClr val="bg1"/>
                </a:solidFill>
              </a:rPr>
              <a:t>کدام(اطلاعات بدون توقف و بدون مکث در پایگاه داده ثبت شود)</a:t>
            </a:r>
          </a:p>
          <a:p>
            <a:pPr algn="r" rtl="1"/>
            <a:r>
              <a:rPr lang="fa-IR" dirty="0">
                <a:solidFill>
                  <a:schemeClr val="bg1"/>
                </a:solidFill>
              </a:rPr>
              <a:t> ● منطقی، با ثبات و سازگار هستند</a:t>
            </a:r>
            <a:r>
              <a:rPr lang="en-US" dirty="0">
                <a:solidFill>
                  <a:schemeClr val="bg1"/>
                </a:solidFill>
              </a:rPr>
              <a:t> Consistent</a:t>
            </a:r>
            <a:r>
              <a:rPr lang="fa-IR" dirty="0">
                <a:solidFill>
                  <a:schemeClr val="bg1"/>
                </a:solidFill>
              </a:rPr>
              <a:t>و اتفاق غیر منطقی نیفتد</a:t>
            </a:r>
          </a:p>
          <a:p>
            <a:pPr algn="r" rtl="1"/>
            <a:r>
              <a:rPr lang="en-US" dirty="0">
                <a:solidFill>
                  <a:schemeClr val="bg1"/>
                </a:solidFill>
              </a:rPr>
              <a:t>● </a:t>
            </a:r>
            <a:r>
              <a:rPr lang="fa-IR" dirty="0">
                <a:solidFill>
                  <a:schemeClr val="bg1"/>
                </a:solidFill>
              </a:rPr>
              <a:t>پایا هستند </a:t>
            </a:r>
            <a:r>
              <a:rPr lang="en-US" dirty="0">
                <a:solidFill>
                  <a:schemeClr val="bg1"/>
                </a:solidFill>
              </a:rPr>
              <a:t>Durable</a:t>
            </a:r>
            <a:r>
              <a:rPr lang="fa-IR" dirty="0">
                <a:solidFill>
                  <a:schemeClr val="bg1"/>
                </a:solidFill>
              </a:rPr>
              <a:t>(در دیتابیس ثبت بماند)</a:t>
            </a:r>
            <a:endParaRPr lang="en-US" dirty="0">
              <a:solidFill>
                <a:schemeClr val="bg1"/>
              </a:solidFill>
            </a:endParaRPr>
          </a:p>
        </p:txBody>
      </p:sp>
      <p:pic>
        <p:nvPicPr>
          <p:cNvPr id="9" name="Picture 8">
            <a:extLst>
              <a:ext uri="{FF2B5EF4-FFF2-40B4-BE49-F238E27FC236}">
                <a16:creationId xmlns:a16="http://schemas.microsoft.com/office/drawing/2014/main" id="{5223B0CE-7B67-4789-B987-9EE43B19C9A0}"/>
              </a:ext>
            </a:extLst>
          </p:cNvPr>
          <p:cNvPicPr>
            <a:picLocks noChangeAspect="1"/>
          </p:cNvPicPr>
          <p:nvPr/>
        </p:nvPicPr>
        <p:blipFill>
          <a:blip r:embed="rId2"/>
          <a:stretch>
            <a:fillRect/>
          </a:stretch>
        </p:blipFill>
        <p:spPr>
          <a:xfrm>
            <a:off x="752464" y="1445447"/>
            <a:ext cx="3249911" cy="2344464"/>
          </a:xfrm>
          <a:prstGeom prst="rect">
            <a:avLst/>
          </a:prstGeom>
        </p:spPr>
      </p:pic>
    </p:spTree>
    <p:extLst>
      <p:ext uri="{BB962C8B-B14F-4D97-AF65-F5344CB8AC3E}">
        <p14:creationId xmlns:p14="http://schemas.microsoft.com/office/powerpoint/2010/main" val="6161721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C0D82742-79D4-431E-8259-89DEA3332961}"/>
              </a:ext>
            </a:extLst>
          </p:cNvPr>
          <p:cNvSpPr txBox="1"/>
          <p:nvPr/>
        </p:nvSpPr>
        <p:spPr>
          <a:xfrm>
            <a:off x="4249270" y="2050380"/>
            <a:ext cx="4572000" cy="1754326"/>
          </a:xfrm>
          <a:prstGeom prst="rect">
            <a:avLst/>
          </a:prstGeom>
          <a:noFill/>
        </p:spPr>
        <p:txBody>
          <a:bodyPr wrap="square">
            <a:spAutoFit/>
          </a:bodyPr>
          <a:lstStyle/>
          <a:p>
            <a:pPr algn="r" rtl="1"/>
            <a:r>
              <a:rPr lang="fa-IR" sz="1800" dirty="0">
                <a:solidFill>
                  <a:schemeClr val="bg1"/>
                </a:solidFill>
              </a:rPr>
              <a:t>یک نسخه یکسان از دفتر حساب </a:t>
            </a:r>
            <a:r>
              <a:rPr lang="en-US" sz="1800" dirty="0">
                <a:solidFill>
                  <a:schemeClr val="bg1"/>
                </a:solidFill>
              </a:rPr>
              <a:t>ledger </a:t>
            </a:r>
            <a:r>
              <a:rPr lang="fa-IR" sz="1800" dirty="0">
                <a:solidFill>
                  <a:schemeClr val="bg1"/>
                </a:solidFill>
              </a:rPr>
              <a:t>در همه نودها موجود است. ( شروع مفاهیم بلاک چین اینجا به وجود امد ) </a:t>
            </a:r>
          </a:p>
          <a:p>
            <a:pPr algn="r" rtl="1"/>
            <a:r>
              <a:rPr lang="fa-IR" sz="1800" dirty="0">
                <a:solidFill>
                  <a:schemeClr val="bg1"/>
                </a:solidFill>
              </a:rPr>
              <a:t>● همه باید روی حالت </a:t>
            </a:r>
            <a:r>
              <a:rPr lang="en-US" sz="1800" dirty="0">
                <a:solidFill>
                  <a:schemeClr val="bg1"/>
                </a:solidFill>
              </a:rPr>
              <a:t>State </a:t>
            </a:r>
            <a:r>
              <a:rPr lang="fa-IR" sz="1800" dirty="0">
                <a:solidFill>
                  <a:schemeClr val="bg1"/>
                </a:solidFill>
              </a:rPr>
              <a:t>جدید توافق کنند.</a:t>
            </a:r>
          </a:p>
          <a:p>
            <a:pPr algn="r" rtl="1"/>
            <a:r>
              <a:rPr lang="fa-IR" sz="1800" dirty="0">
                <a:solidFill>
                  <a:schemeClr val="bg1"/>
                </a:solidFill>
              </a:rPr>
              <a:t> </a:t>
            </a:r>
            <a:r>
              <a:rPr lang="en-US" sz="1800" dirty="0">
                <a:solidFill>
                  <a:schemeClr val="bg1"/>
                </a:solidFill>
              </a:rPr>
              <a:t>Atomic</a:t>
            </a:r>
            <a:endParaRPr lang="fa-IR" sz="1800" dirty="0">
              <a:solidFill>
                <a:schemeClr val="bg1"/>
              </a:solidFill>
            </a:endParaRPr>
          </a:p>
          <a:p>
            <a:pPr algn="r" rtl="1"/>
            <a:r>
              <a:rPr lang="en-US" sz="1800" dirty="0">
                <a:solidFill>
                  <a:schemeClr val="bg1"/>
                </a:solidFill>
              </a:rPr>
              <a:t>Durable </a:t>
            </a:r>
            <a:r>
              <a:rPr lang="fa-IR" sz="1800" dirty="0">
                <a:solidFill>
                  <a:schemeClr val="bg1"/>
                </a:solidFill>
              </a:rPr>
              <a:t> منطقی</a:t>
            </a:r>
          </a:p>
          <a:p>
            <a:pPr algn="r" rtl="1"/>
            <a:r>
              <a:rPr lang="en-US" sz="1800" dirty="0">
                <a:solidFill>
                  <a:schemeClr val="bg1"/>
                </a:solidFill>
              </a:rPr>
              <a:t>Consistent</a:t>
            </a:r>
            <a:r>
              <a:rPr lang="fa-IR" sz="1800" dirty="0">
                <a:solidFill>
                  <a:schemeClr val="bg1"/>
                </a:solidFill>
              </a:rPr>
              <a:t> سازگار</a:t>
            </a:r>
            <a:endParaRPr lang="en-US" sz="1800" dirty="0">
              <a:solidFill>
                <a:schemeClr val="bg1"/>
              </a:solidFill>
            </a:endParaRPr>
          </a:p>
        </p:txBody>
      </p:sp>
      <p:sp>
        <p:nvSpPr>
          <p:cNvPr id="11" name="TextBox 10">
            <a:extLst>
              <a:ext uri="{FF2B5EF4-FFF2-40B4-BE49-F238E27FC236}">
                <a16:creationId xmlns:a16="http://schemas.microsoft.com/office/drawing/2014/main" id="{E3BE2747-988B-42A6-9BE6-861CE39BABB2}"/>
              </a:ext>
            </a:extLst>
          </p:cNvPr>
          <p:cNvSpPr txBox="1"/>
          <p:nvPr/>
        </p:nvSpPr>
        <p:spPr>
          <a:xfrm>
            <a:off x="2396901" y="858298"/>
            <a:ext cx="4572000" cy="523220"/>
          </a:xfrm>
          <a:prstGeom prst="rect">
            <a:avLst/>
          </a:prstGeom>
          <a:noFill/>
        </p:spPr>
        <p:txBody>
          <a:bodyPr wrap="square">
            <a:spAutoFit/>
          </a:bodyPr>
          <a:lstStyle/>
          <a:p>
            <a:pPr algn="ctr" rtl="1"/>
            <a:r>
              <a:rPr lang="fa-IR" sz="2800" dirty="0">
                <a:solidFill>
                  <a:schemeClr val="bg1"/>
                </a:solidFill>
              </a:rPr>
              <a:t>دفتر حساب های غیرمتمرکز</a:t>
            </a:r>
            <a:endParaRPr lang="en-US" sz="2800" dirty="0">
              <a:solidFill>
                <a:schemeClr val="bg1"/>
              </a:solidFill>
            </a:endParaRPr>
          </a:p>
        </p:txBody>
      </p:sp>
      <p:pic>
        <p:nvPicPr>
          <p:cNvPr id="13" name="Picture 12">
            <a:extLst>
              <a:ext uri="{FF2B5EF4-FFF2-40B4-BE49-F238E27FC236}">
                <a16:creationId xmlns:a16="http://schemas.microsoft.com/office/drawing/2014/main" id="{3A404430-914E-40C6-88A1-8B19A944D948}"/>
              </a:ext>
            </a:extLst>
          </p:cNvPr>
          <p:cNvPicPr>
            <a:picLocks noChangeAspect="1"/>
          </p:cNvPicPr>
          <p:nvPr/>
        </p:nvPicPr>
        <p:blipFill>
          <a:blip r:embed="rId2"/>
          <a:stretch>
            <a:fillRect/>
          </a:stretch>
        </p:blipFill>
        <p:spPr>
          <a:xfrm>
            <a:off x="553841" y="1790971"/>
            <a:ext cx="3468264" cy="2705246"/>
          </a:xfrm>
          <a:prstGeom prst="rect">
            <a:avLst/>
          </a:prstGeom>
        </p:spPr>
      </p:pic>
    </p:spTree>
    <p:extLst>
      <p:ext uri="{BB962C8B-B14F-4D97-AF65-F5344CB8AC3E}">
        <p14:creationId xmlns:p14="http://schemas.microsoft.com/office/powerpoint/2010/main" val="2668274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52A8608-9DE4-41EE-9EBE-09EC27204C01}"/>
              </a:ext>
            </a:extLst>
          </p:cNvPr>
          <p:cNvSpPr txBox="1"/>
          <p:nvPr/>
        </p:nvSpPr>
        <p:spPr>
          <a:xfrm>
            <a:off x="2128034" y="944874"/>
            <a:ext cx="4894729" cy="3693319"/>
          </a:xfrm>
          <a:prstGeom prst="rect">
            <a:avLst/>
          </a:prstGeom>
          <a:noFill/>
        </p:spPr>
        <p:txBody>
          <a:bodyPr wrap="square">
            <a:spAutoFit/>
          </a:bodyPr>
          <a:lstStyle/>
          <a:p>
            <a:pPr algn="r" rtl="1"/>
            <a:r>
              <a:rPr lang="fa-IR" sz="1800" dirty="0">
                <a:solidFill>
                  <a:schemeClr val="bg1"/>
                </a:solidFill>
              </a:rPr>
              <a:t>1 .امنیت: خراب شدن یا هک سرور مرکزی، افشای اطلاعات 2 .واسطه ها: در دفتر کل سنتی، شما مجبور به اعتماد به سازمان و واسطه های بین تراکنشها هستید.</a:t>
            </a:r>
          </a:p>
          <a:p>
            <a:pPr algn="r" rtl="1"/>
            <a:r>
              <a:rPr lang="fa-IR" sz="1800" dirty="0">
                <a:solidFill>
                  <a:schemeClr val="bg1"/>
                </a:solidFill>
              </a:rPr>
              <a:t> 3 .سرعت انجام کارها: به دلیل محدود نبودن به زمان اداری اآن سازمان سرعت پایین است و توقف در کار وجود دارد</a:t>
            </a:r>
          </a:p>
          <a:p>
            <a:pPr algn="r" rtl="1"/>
            <a:r>
              <a:rPr lang="fa-IR" sz="1800" dirty="0">
                <a:solidFill>
                  <a:schemeClr val="bg1"/>
                </a:solidFill>
              </a:rPr>
              <a:t> 4.شفافیت: در دفتر سنتی، کاربران از تمام کارهایی که در سیستم انجام می شود، اطلاع ندارند، دسترسی محدودی دارند و سیستم بدون نیاز به کسب اجازه از کاربران، اهداف خاصی را دنبال می کند و شفافیت وجود ندارد. اما در دفاتر کل توزیع شده، همه اطلاعات سیستم بین کاربران به اشتراک گذاشته می شود . تمام تراکنش ها بین کاربران قابل مشاهده است و هیچ</a:t>
            </a:r>
            <a:r>
              <a:rPr lang="en-US" sz="1800" dirty="0">
                <a:solidFill>
                  <a:schemeClr val="bg1"/>
                </a:solidFill>
              </a:rPr>
              <a:t> </a:t>
            </a:r>
            <a:r>
              <a:rPr lang="fa-IR" sz="1800" dirty="0">
                <a:solidFill>
                  <a:schemeClr val="bg1"/>
                </a:solidFill>
              </a:rPr>
              <a:t>کس نمی تواند تقلب کند. </a:t>
            </a:r>
          </a:p>
          <a:p>
            <a:pPr algn="r" rtl="1"/>
            <a:r>
              <a:rPr lang="fa-IR" sz="1800" dirty="0">
                <a:solidFill>
                  <a:schemeClr val="bg1"/>
                </a:solidFill>
              </a:rPr>
              <a:t>(وجود نود بیتکوین در فضا)</a:t>
            </a:r>
            <a:endParaRPr lang="en-US" sz="1800" dirty="0">
              <a:solidFill>
                <a:schemeClr val="bg1"/>
              </a:solidFill>
            </a:endParaRPr>
          </a:p>
        </p:txBody>
      </p:sp>
      <p:sp>
        <p:nvSpPr>
          <p:cNvPr id="4" name="TextBox 3">
            <a:extLst>
              <a:ext uri="{FF2B5EF4-FFF2-40B4-BE49-F238E27FC236}">
                <a16:creationId xmlns:a16="http://schemas.microsoft.com/office/drawing/2014/main" id="{B78E178E-179D-44DB-B55D-F8AC1861B4BD}"/>
              </a:ext>
            </a:extLst>
          </p:cNvPr>
          <p:cNvSpPr txBox="1"/>
          <p:nvPr/>
        </p:nvSpPr>
        <p:spPr>
          <a:xfrm>
            <a:off x="2443966" y="501951"/>
            <a:ext cx="4572000" cy="523220"/>
          </a:xfrm>
          <a:prstGeom prst="rect">
            <a:avLst/>
          </a:prstGeom>
          <a:noFill/>
        </p:spPr>
        <p:txBody>
          <a:bodyPr wrap="square">
            <a:spAutoFit/>
          </a:bodyPr>
          <a:lstStyle/>
          <a:p>
            <a:pPr algn="ctr" rtl="1"/>
            <a:r>
              <a:rPr lang="fa-IR" sz="2800" dirty="0">
                <a:solidFill>
                  <a:schemeClr val="bg1"/>
                </a:solidFill>
              </a:rPr>
              <a:t>مقایسه</a:t>
            </a:r>
            <a:endParaRPr lang="en-US" sz="2800" dirty="0">
              <a:solidFill>
                <a:schemeClr val="bg1"/>
              </a:solidFill>
            </a:endParaRPr>
          </a:p>
        </p:txBody>
      </p:sp>
    </p:spTree>
    <p:extLst>
      <p:ext uri="{BB962C8B-B14F-4D97-AF65-F5344CB8AC3E}">
        <p14:creationId xmlns:p14="http://schemas.microsoft.com/office/powerpoint/2010/main" val="46357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EF5BC0DB-15FB-4670-9055-B2185E8089FC}"/>
              </a:ext>
            </a:extLst>
          </p:cNvPr>
          <p:cNvSpPr txBox="1"/>
          <p:nvPr/>
        </p:nvSpPr>
        <p:spPr>
          <a:xfrm>
            <a:off x="2286000" y="2133875"/>
            <a:ext cx="4572000" cy="2677656"/>
          </a:xfrm>
          <a:prstGeom prst="rect">
            <a:avLst/>
          </a:prstGeom>
          <a:noFill/>
        </p:spPr>
        <p:txBody>
          <a:bodyPr wrap="square">
            <a:spAutoFit/>
          </a:bodyPr>
          <a:lstStyle/>
          <a:p>
            <a:pPr algn="r" rtl="1" fontAlgn="ctr"/>
            <a:r>
              <a:rPr lang="fa-IR" b="1" i="0" dirty="0">
                <a:solidFill>
                  <a:schemeClr val="bg1"/>
                </a:solidFill>
                <a:effectLst/>
                <a:latin typeface="iransans"/>
              </a:rPr>
              <a:t>نخستین تراکنش بدون اینترنت دوج کوین انجام شد</a:t>
            </a:r>
          </a:p>
          <a:p>
            <a:pPr algn="r" rtl="1" fontAlgn="ctr"/>
            <a:r>
              <a:rPr lang="fa-IR" b="0" i="0" dirty="0">
                <a:solidFill>
                  <a:schemeClr val="bg1"/>
                </a:solidFill>
                <a:effectLst/>
                <a:latin typeface="inherit"/>
              </a:rPr>
              <a:t>میچی لومین، توسعه‌دهنده دوج کوین اعلام کرد که یک تراکنش این میم کوین از طریق رادیو، با استفاده از پروتکلی به نام رادیو دوج (</a:t>
            </a:r>
            <a:r>
              <a:rPr lang="en-US" b="0" i="0" dirty="0">
                <a:solidFill>
                  <a:schemeClr val="bg1"/>
                </a:solidFill>
                <a:effectLst/>
                <a:latin typeface="inherit"/>
              </a:rPr>
              <a:t>Radio Doge) </a:t>
            </a:r>
            <a:r>
              <a:rPr lang="fa-IR" b="0" i="0" dirty="0">
                <a:solidFill>
                  <a:schemeClr val="bg1"/>
                </a:solidFill>
                <a:effectLst/>
                <a:latin typeface="inherit"/>
              </a:rPr>
              <a:t>و با کمک شبکه جهانی ماهواره‌ای استارلینک انجام شد. این توسعه‌دهنده در روز جمعه ۲۲ آوریل (۲ اردیبهشت) با ارسال ۴.۲ دوج کوین نخستین تراکنش بدون اینترنت این میم کوین را ثبت کرد. طرفداران این ارز دیجیتال می‌گویند که رادیو دوج باعث می‌شود که دسترسی به دوج کوین برای افرادی که به اینترنت دسترسی ندارند، امکان‌پذیر شود.</a:t>
            </a:r>
          </a:p>
          <a:p>
            <a:pPr algn="r" rtl="1" fontAlgn="ctr"/>
            <a:r>
              <a:rPr lang="fa-IR" b="0" i="0" dirty="0">
                <a:solidFill>
                  <a:schemeClr val="bg1"/>
                </a:solidFill>
                <a:effectLst/>
                <a:latin typeface="inherit"/>
              </a:rPr>
              <a:t>گفتنی است که دوج کوین نخستین ارز دیجیتالی نیست که با استفاده از رادیو ارسال می‌شود و ابزارهایی چون تجهیزات رادیویی آماتور و آنتن‌های قابل‌حمل به افراد این اجازه را می‌دهد که تراکنش‌های بیت کوین را بدون دسترسی به اینترنت انجام دهند.</a:t>
            </a:r>
          </a:p>
        </p:txBody>
      </p:sp>
      <p:pic>
        <p:nvPicPr>
          <p:cNvPr id="12" name="Picture 11">
            <a:extLst>
              <a:ext uri="{FF2B5EF4-FFF2-40B4-BE49-F238E27FC236}">
                <a16:creationId xmlns:a16="http://schemas.microsoft.com/office/drawing/2014/main" id="{F90001D7-61EF-4B66-BAD8-F9FF57E96A2D}"/>
              </a:ext>
            </a:extLst>
          </p:cNvPr>
          <p:cNvPicPr>
            <a:picLocks noChangeAspect="1"/>
          </p:cNvPicPr>
          <p:nvPr/>
        </p:nvPicPr>
        <p:blipFill>
          <a:blip r:embed="rId2"/>
          <a:stretch>
            <a:fillRect/>
          </a:stretch>
        </p:blipFill>
        <p:spPr>
          <a:xfrm>
            <a:off x="2998693" y="141193"/>
            <a:ext cx="3260912" cy="1834263"/>
          </a:xfrm>
          <a:prstGeom prst="rect">
            <a:avLst/>
          </a:prstGeom>
        </p:spPr>
      </p:pic>
    </p:spTree>
    <p:extLst>
      <p:ext uri="{BB962C8B-B14F-4D97-AF65-F5344CB8AC3E}">
        <p14:creationId xmlns:p14="http://schemas.microsoft.com/office/powerpoint/2010/main" val="4103351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5" name="TextBox 14">
            <a:extLst>
              <a:ext uri="{FF2B5EF4-FFF2-40B4-BE49-F238E27FC236}">
                <a16:creationId xmlns:a16="http://schemas.microsoft.com/office/drawing/2014/main" id="{CA05421C-7E3F-44B7-86BE-78F440920201}"/>
              </a:ext>
            </a:extLst>
          </p:cNvPr>
          <p:cNvSpPr txBox="1"/>
          <p:nvPr/>
        </p:nvSpPr>
        <p:spPr>
          <a:xfrm>
            <a:off x="4796383" y="449107"/>
            <a:ext cx="4572000" cy="1384995"/>
          </a:xfrm>
          <a:prstGeom prst="rect">
            <a:avLst/>
          </a:prstGeom>
          <a:noFill/>
        </p:spPr>
        <p:txBody>
          <a:bodyPr wrap="square">
            <a:spAutoFit/>
          </a:bodyPr>
          <a:lstStyle/>
          <a:p>
            <a:pPr marL="283464" algn="r" rtl="1" latinLnBrk="0">
              <a:spcBef>
                <a:spcPts val="0"/>
              </a:spcBef>
              <a:spcAft>
                <a:spcPts val="0"/>
              </a:spcAft>
            </a:pPr>
            <a:r>
              <a:rPr lang="fa-IR" dirty="0">
                <a:solidFill>
                  <a:schemeClr val="bg1"/>
                </a:solidFill>
                <a:highlight>
                  <a:srgbClr val="000000"/>
                </a:highlight>
                <a:latin typeface="vazir"/>
              </a:rPr>
              <a:t>بلا</a:t>
            </a:r>
            <a:r>
              <a:rPr lang="fa-IR" b="0" i="0" dirty="0">
                <a:solidFill>
                  <a:schemeClr val="bg1"/>
                </a:solidFill>
                <a:effectLst/>
                <a:highlight>
                  <a:srgbClr val="000000"/>
                </a:highlight>
                <a:latin typeface="vazir"/>
              </a:rPr>
              <a:t>کچین </a:t>
            </a:r>
            <a:r>
              <a:rPr lang="en-US" b="0" i="0" dirty="0">
                <a:solidFill>
                  <a:schemeClr val="bg1"/>
                </a:solidFill>
                <a:effectLst/>
                <a:highlight>
                  <a:srgbClr val="000000"/>
                </a:highlight>
                <a:latin typeface="vazir"/>
              </a:rPr>
              <a:t>Block chain</a:t>
            </a:r>
            <a:r>
              <a:rPr lang="fa-IR" b="0" i="0" dirty="0">
                <a:solidFill>
                  <a:schemeClr val="bg1"/>
                </a:solidFill>
                <a:effectLst/>
                <a:highlight>
                  <a:srgbClr val="000000"/>
                </a:highlight>
                <a:latin typeface="vazir"/>
              </a:rPr>
              <a:t>از دو کلمه انگلیسی  </a:t>
            </a:r>
            <a:r>
              <a:rPr lang="en-US" b="0" i="0" dirty="0">
                <a:solidFill>
                  <a:schemeClr val="bg1"/>
                </a:solidFill>
                <a:effectLst/>
                <a:highlight>
                  <a:srgbClr val="000000"/>
                </a:highlight>
                <a:latin typeface="vazir"/>
              </a:rPr>
              <a:t>Block  </a:t>
            </a:r>
            <a:r>
              <a:rPr lang="fa-IR" b="0" i="0" dirty="0">
                <a:solidFill>
                  <a:schemeClr val="bg1"/>
                </a:solidFill>
                <a:effectLst/>
                <a:highlight>
                  <a:srgbClr val="000000"/>
                </a:highlight>
                <a:latin typeface="vazir"/>
              </a:rPr>
              <a:t>و </a:t>
            </a:r>
            <a:r>
              <a:rPr lang="en-US" b="0" i="0" dirty="0">
                <a:solidFill>
                  <a:schemeClr val="bg1"/>
                </a:solidFill>
                <a:effectLst/>
                <a:highlight>
                  <a:srgbClr val="000000"/>
                </a:highlight>
                <a:latin typeface="vazir"/>
              </a:rPr>
              <a:t>Chain </a:t>
            </a:r>
            <a:r>
              <a:rPr lang="fa-IR" b="0" i="0" dirty="0">
                <a:solidFill>
                  <a:schemeClr val="bg1"/>
                </a:solidFill>
                <a:effectLst/>
                <a:highlight>
                  <a:srgbClr val="000000"/>
                </a:highlight>
                <a:latin typeface="vazir"/>
              </a:rPr>
              <a:t>تشکیل شده است</a:t>
            </a:r>
          </a:p>
          <a:p>
            <a:pPr marL="283464" algn="ctr" rtl="1" latinLnBrk="0">
              <a:spcBef>
                <a:spcPts val="0"/>
              </a:spcBef>
              <a:spcAft>
                <a:spcPts val="0"/>
              </a:spcAft>
            </a:pPr>
            <a:endParaRPr lang="fa-IR" b="0" i="0" dirty="0">
              <a:solidFill>
                <a:srgbClr val="4F4E4E"/>
              </a:solidFill>
              <a:effectLst/>
              <a:highlight>
                <a:srgbClr val="000000"/>
              </a:highlight>
              <a:latin typeface="vazir"/>
            </a:endParaRPr>
          </a:p>
          <a:p>
            <a:pPr marL="0" algn="ctr" rtl="1" latinLnBrk="0">
              <a:spcBef>
                <a:spcPts val="0"/>
              </a:spcBef>
              <a:spcAft>
                <a:spcPts val="0"/>
              </a:spcAft>
            </a:pPr>
            <a:r>
              <a:rPr lang="en-US" b="0" i="0" dirty="0">
                <a:solidFill>
                  <a:schemeClr val="bg1"/>
                </a:solidFill>
                <a:effectLst/>
                <a:highlight>
                  <a:srgbClr val="000000"/>
                </a:highlight>
                <a:latin typeface="vazir"/>
              </a:rPr>
              <a:t>Block </a:t>
            </a:r>
            <a:r>
              <a:rPr lang="fa-IR" b="0" i="0" dirty="0">
                <a:solidFill>
                  <a:schemeClr val="bg1"/>
                </a:solidFill>
                <a:effectLst/>
                <a:highlight>
                  <a:srgbClr val="000000"/>
                </a:highlight>
                <a:latin typeface="vazir"/>
              </a:rPr>
              <a:t>به معنای بلوک یا به نوعی جعبه میباشد</a:t>
            </a:r>
          </a:p>
          <a:p>
            <a:pPr marL="0" algn="ctr" rtl="1" latinLnBrk="0">
              <a:spcBef>
                <a:spcPts val="0"/>
              </a:spcBef>
              <a:spcAft>
                <a:spcPts val="0"/>
              </a:spcAft>
            </a:pPr>
            <a:r>
              <a:rPr lang="fa-IR" b="0" i="0" dirty="0">
                <a:solidFill>
                  <a:schemeClr val="bg1"/>
                </a:solidFill>
                <a:effectLst/>
                <a:highlight>
                  <a:srgbClr val="000000"/>
                </a:highlight>
                <a:latin typeface="vazir"/>
              </a:rPr>
              <a:t>و</a:t>
            </a:r>
          </a:p>
          <a:p>
            <a:pPr marL="0" algn="ctr" rtl="1" latinLnBrk="0">
              <a:spcBef>
                <a:spcPts val="0"/>
              </a:spcBef>
              <a:spcAft>
                <a:spcPts val="0"/>
              </a:spcAft>
            </a:pPr>
            <a:r>
              <a:rPr lang="en-US" b="0" i="0" dirty="0">
                <a:solidFill>
                  <a:schemeClr val="bg1"/>
                </a:solidFill>
                <a:effectLst/>
                <a:highlight>
                  <a:srgbClr val="000000"/>
                </a:highlight>
                <a:latin typeface="vazir"/>
              </a:rPr>
              <a:t>Chain  </a:t>
            </a:r>
            <a:r>
              <a:rPr lang="fa-IR" b="0" i="0" dirty="0">
                <a:solidFill>
                  <a:schemeClr val="bg1"/>
                </a:solidFill>
                <a:effectLst/>
                <a:highlight>
                  <a:srgbClr val="000000"/>
                </a:highlight>
                <a:latin typeface="vazir"/>
              </a:rPr>
              <a:t>به معنای زنجیر</a:t>
            </a:r>
          </a:p>
        </p:txBody>
      </p:sp>
      <p:sp>
        <p:nvSpPr>
          <p:cNvPr id="17" name="TextBox 16">
            <a:extLst>
              <a:ext uri="{FF2B5EF4-FFF2-40B4-BE49-F238E27FC236}">
                <a16:creationId xmlns:a16="http://schemas.microsoft.com/office/drawing/2014/main" id="{86B52B0E-EA1A-4ADE-995D-7A4BB7E09B04}"/>
              </a:ext>
            </a:extLst>
          </p:cNvPr>
          <p:cNvSpPr txBox="1"/>
          <p:nvPr/>
        </p:nvSpPr>
        <p:spPr>
          <a:xfrm>
            <a:off x="421346" y="194376"/>
            <a:ext cx="4572000" cy="461665"/>
          </a:xfrm>
          <a:prstGeom prst="rect">
            <a:avLst/>
          </a:prstGeom>
          <a:noFill/>
        </p:spPr>
        <p:txBody>
          <a:bodyPr wrap="square">
            <a:spAutoFit/>
          </a:bodyPr>
          <a:lstStyle/>
          <a:p>
            <a:pPr algn="ctr"/>
            <a:r>
              <a:rPr lang="fa-IR" sz="2400" b="1" i="0" dirty="0">
                <a:solidFill>
                  <a:schemeClr val="bg1"/>
                </a:solidFill>
                <a:effectLst/>
                <a:latin typeface="sahel"/>
              </a:rPr>
              <a:t>بلاکچین در لغت به چه معناست؟</a:t>
            </a:r>
          </a:p>
        </p:txBody>
      </p:sp>
      <p:pic>
        <p:nvPicPr>
          <p:cNvPr id="1030" name="Picture 6">
            <a:extLst>
              <a:ext uri="{FF2B5EF4-FFF2-40B4-BE49-F238E27FC236}">
                <a16:creationId xmlns:a16="http://schemas.microsoft.com/office/drawing/2014/main" id="{0F880E82-6673-4207-AC7B-E7C7B0F9885F}"/>
              </a:ext>
            </a:extLst>
          </p:cNvPr>
          <p:cNvPicPr>
            <a:picLocks noChangeAspect="1" noChangeArrowheads="1"/>
          </p:cNvPicPr>
          <p:nvPr/>
        </p:nvPicPr>
        <p:blipFill>
          <a:blip r:embed="rId3">
            <a:lum bright="70000" contrast="-70000"/>
            <a:extLst>
              <a:ext uri="{28A0092B-C50C-407E-A947-70E740481C1C}">
                <a14:useLocalDpi xmlns:a14="http://schemas.microsoft.com/office/drawing/2010/main" val="0"/>
              </a:ext>
            </a:extLst>
          </a:blip>
          <a:srcRect/>
          <a:stretch>
            <a:fillRect/>
          </a:stretch>
        </p:blipFill>
        <p:spPr bwMode="auto">
          <a:xfrm>
            <a:off x="1857240" y="750505"/>
            <a:ext cx="1700212" cy="169195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0A8D51F2-6B71-4561-8580-3A6206B80B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4277" y="784649"/>
            <a:ext cx="1402963" cy="1402963"/>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2C5F18FF-67D8-4013-A6CF-7AC1B32378A6}"/>
              </a:ext>
            </a:extLst>
          </p:cNvPr>
          <p:cNvSpPr txBox="1"/>
          <p:nvPr/>
        </p:nvSpPr>
        <p:spPr>
          <a:xfrm>
            <a:off x="4210595" y="1965411"/>
            <a:ext cx="4958860" cy="954107"/>
          </a:xfrm>
          <a:prstGeom prst="rect">
            <a:avLst/>
          </a:prstGeom>
          <a:noFill/>
        </p:spPr>
        <p:txBody>
          <a:bodyPr wrap="square">
            <a:spAutoFit/>
          </a:bodyPr>
          <a:lstStyle/>
          <a:p>
            <a:pPr algn="r" rtl="1"/>
            <a:r>
              <a:rPr lang="fa-IR" b="1" i="0" dirty="0">
                <a:solidFill>
                  <a:schemeClr val="bg1"/>
                </a:solidFill>
                <a:effectLst/>
                <a:latin typeface="vazir"/>
              </a:rPr>
              <a:t>پس در لغت میتوان بلاکچین را به بلوک های زنجیر شده به هم تشبیه کرد</a:t>
            </a:r>
          </a:p>
          <a:p>
            <a:pPr algn="r" rtl="1"/>
            <a:r>
              <a:rPr lang="fa-IR" b="1" dirty="0">
                <a:solidFill>
                  <a:schemeClr val="bg1"/>
                </a:solidFill>
                <a:latin typeface="vazir"/>
              </a:rPr>
              <a:t>بلاک چین یک شبکه ی نظیر به نظیر یا </a:t>
            </a:r>
            <a:r>
              <a:rPr lang="en-US" b="1" dirty="0">
                <a:solidFill>
                  <a:schemeClr val="bg1"/>
                </a:solidFill>
                <a:latin typeface="vazir"/>
              </a:rPr>
              <a:t>p2p </a:t>
            </a:r>
            <a:r>
              <a:rPr lang="fa-IR" b="1" dirty="0">
                <a:solidFill>
                  <a:schemeClr val="bg1"/>
                </a:solidFill>
                <a:latin typeface="vazir"/>
              </a:rPr>
              <a:t> است که بدون وجود سرور مرکزی و حتی بدون اینترنت و با امواج رادیویی هم امکان ثبت و ذخیره اطلاعات را به ما میدهد به صورت کامل امن و کاملا غیر متمرکز.</a:t>
            </a:r>
            <a:endParaRPr lang="en-US" dirty="0">
              <a:solidFill>
                <a:schemeClr val="bg1"/>
              </a:solidFill>
            </a:endParaRPr>
          </a:p>
        </p:txBody>
      </p:sp>
      <p:sp>
        <p:nvSpPr>
          <p:cNvPr id="23" name="TextBox 22">
            <a:extLst>
              <a:ext uri="{FF2B5EF4-FFF2-40B4-BE49-F238E27FC236}">
                <a16:creationId xmlns:a16="http://schemas.microsoft.com/office/drawing/2014/main" id="{F2A12FB9-F5B0-4C73-91CC-C44969E974C2}"/>
              </a:ext>
            </a:extLst>
          </p:cNvPr>
          <p:cNvSpPr txBox="1"/>
          <p:nvPr/>
        </p:nvSpPr>
        <p:spPr>
          <a:xfrm>
            <a:off x="4362133" y="3395760"/>
            <a:ext cx="4807322" cy="523220"/>
          </a:xfrm>
          <a:prstGeom prst="rect">
            <a:avLst/>
          </a:prstGeom>
          <a:noFill/>
        </p:spPr>
        <p:txBody>
          <a:bodyPr wrap="square">
            <a:spAutoFit/>
          </a:bodyPr>
          <a:lstStyle/>
          <a:p>
            <a:pPr algn="r"/>
            <a:r>
              <a:rPr lang="fa-IR" dirty="0">
                <a:solidFill>
                  <a:schemeClr val="bg1"/>
                </a:solidFill>
              </a:rPr>
              <a:t>هر شبکه بلاکچینی از زمانی که به وجود امده تا زمانی که پابرجاست و فعالیت میکند همواره در حال ثبت ذخیره اطلاعات جدیدی میباشد</a:t>
            </a:r>
            <a:endParaRPr lang="en-US" dirty="0">
              <a:solidFill>
                <a:schemeClr val="bg1"/>
              </a:solidFill>
            </a:endParaRPr>
          </a:p>
        </p:txBody>
      </p:sp>
      <p:pic>
        <p:nvPicPr>
          <p:cNvPr id="5" name="Picture 4">
            <a:extLst>
              <a:ext uri="{FF2B5EF4-FFF2-40B4-BE49-F238E27FC236}">
                <a16:creationId xmlns:a16="http://schemas.microsoft.com/office/drawing/2014/main" id="{5F86E3E5-F55E-42F7-A373-09D4E3DB7FDB}"/>
              </a:ext>
            </a:extLst>
          </p:cNvPr>
          <p:cNvPicPr>
            <a:picLocks noChangeAspect="1"/>
          </p:cNvPicPr>
          <p:nvPr/>
        </p:nvPicPr>
        <p:blipFill>
          <a:blip r:embed="rId5"/>
          <a:stretch>
            <a:fillRect/>
          </a:stretch>
        </p:blipFill>
        <p:spPr>
          <a:xfrm>
            <a:off x="554457" y="2769645"/>
            <a:ext cx="3002995" cy="217947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2050" name="Picture 2">
            <a:extLst>
              <a:ext uri="{FF2B5EF4-FFF2-40B4-BE49-F238E27FC236}">
                <a16:creationId xmlns:a16="http://schemas.microsoft.com/office/drawing/2014/main" id="{B02E8721-5888-43C6-B394-81B91177C0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813" y="566739"/>
            <a:ext cx="3904969" cy="1878848"/>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a:extLst>
              <a:ext uri="{FF2B5EF4-FFF2-40B4-BE49-F238E27FC236}">
                <a16:creationId xmlns:a16="http://schemas.microsoft.com/office/drawing/2014/main" id="{069216B2-F824-4E75-B9D5-5888F416C56F}"/>
              </a:ext>
            </a:extLst>
          </p:cNvPr>
          <p:cNvSpPr txBox="1"/>
          <p:nvPr/>
        </p:nvSpPr>
        <p:spPr>
          <a:xfrm>
            <a:off x="4471146" y="414262"/>
            <a:ext cx="4572000" cy="2031325"/>
          </a:xfrm>
          <a:prstGeom prst="rect">
            <a:avLst/>
          </a:prstGeom>
          <a:noFill/>
        </p:spPr>
        <p:txBody>
          <a:bodyPr wrap="square">
            <a:spAutoFit/>
          </a:bodyPr>
          <a:lstStyle/>
          <a:p>
            <a:pPr algn="r" rtl="1"/>
            <a:r>
              <a:rPr lang="fa-IR" dirty="0">
                <a:solidFill>
                  <a:schemeClr val="bg1"/>
                </a:solidFill>
                <a:highlight>
                  <a:srgbClr val="000000"/>
                </a:highlight>
                <a:latin typeface="+mn-lt"/>
              </a:rPr>
              <a:t>هر بلاک علاوه بر دیتا ها برای ذخیره اطلاعات به چند چیز دیگر نیاز دارد</a:t>
            </a:r>
          </a:p>
          <a:p>
            <a:pPr algn="r" rtl="1"/>
            <a:endParaRPr lang="fa-IR" dirty="0">
              <a:solidFill>
                <a:schemeClr val="bg1"/>
              </a:solidFill>
              <a:highlight>
                <a:srgbClr val="000000"/>
              </a:highlight>
              <a:latin typeface="+mn-lt"/>
            </a:endParaRPr>
          </a:p>
          <a:p>
            <a:pPr algn="r" rtl="1"/>
            <a:r>
              <a:rPr lang="fa-IR" dirty="0">
                <a:solidFill>
                  <a:schemeClr val="bg1"/>
                </a:solidFill>
                <a:highlight>
                  <a:srgbClr val="000000"/>
                </a:highlight>
                <a:latin typeface="+mn-lt"/>
              </a:rPr>
              <a:t>یکی از مهم ترین انها شناسه ان بلاک میباشدهر بلاک یک شناسه به خصوص دارد </a:t>
            </a:r>
            <a:r>
              <a:rPr lang="en-US" dirty="0">
                <a:solidFill>
                  <a:schemeClr val="bg1"/>
                </a:solidFill>
                <a:highlight>
                  <a:srgbClr val="000000"/>
                </a:highlight>
                <a:latin typeface="+mn-lt"/>
              </a:rPr>
              <a:t>hash </a:t>
            </a:r>
            <a:r>
              <a:rPr lang="fa-IR" dirty="0">
                <a:solidFill>
                  <a:schemeClr val="bg1"/>
                </a:solidFill>
                <a:highlight>
                  <a:srgbClr val="000000"/>
                </a:highlight>
                <a:latin typeface="+mn-lt"/>
              </a:rPr>
              <a:t>که به ان  گفته میشود</a:t>
            </a:r>
          </a:p>
          <a:p>
            <a:pPr algn="r" rtl="1"/>
            <a:endParaRPr lang="fa-IR" dirty="0">
              <a:solidFill>
                <a:schemeClr val="bg1"/>
              </a:solidFill>
              <a:highlight>
                <a:srgbClr val="000000"/>
              </a:highlight>
              <a:latin typeface="+mn-lt"/>
            </a:endParaRPr>
          </a:p>
          <a:p>
            <a:pPr algn="r" rtl="1"/>
            <a:r>
              <a:rPr lang="fa-IR" dirty="0">
                <a:solidFill>
                  <a:schemeClr val="bg1"/>
                </a:solidFill>
                <a:highlight>
                  <a:srgbClr val="000000"/>
                </a:highlight>
                <a:latin typeface="+mn-lt"/>
              </a:rPr>
              <a:t>هر بلاک علاوه بر داشتن شناسه ی خود شناسه ی بلاک قبلی خود را نیز به همراه خود دارد</a:t>
            </a:r>
          </a:p>
          <a:p>
            <a:pPr algn="r" rtl="1"/>
            <a:endParaRPr lang="fa-IR" dirty="0">
              <a:solidFill>
                <a:schemeClr val="bg1"/>
              </a:solidFill>
              <a:latin typeface="+mn-lt"/>
            </a:endParaRPr>
          </a:p>
          <a:p>
            <a:pPr algn="r" rtl="1"/>
            <a:r>
              <a:rPr lang="fa-IR" dirty="0">
                <a:solidFill>
                  <a:schemeClr val="bg1"/>
                </a:solidFill>
                <a:highlight>
                  <a:srgbClr val="FF0000"/>
                </a:highlight>
                <a:latin typeface="+mn-lt"/>
              </a:rPr>
              <a:t>این عمل موجب افزایش امنیت در سطح بلاکچین میشود </a:t>
            </a:r>
            <a:endParaRPr lang="en-US" dirty="0">
              <a:solidFill>
                <a:schemeClr val="bg1"/>
              </a:solidFill>
              <a:highlight>
                <a:srgbClr val="FF0000"/>
              </a:highlight>
              <a:latin typeface="+mn-lt"/>
            </a:endParaRPr>
          </a:p>
        </p:txBody>
      </p:sp>
      <p:pic>
        <p:nvPicPr>
          <p:cNvPr id="2052" name="Picture 4">
            <a:extLst>
              <a:ext uri="{FF2B5EF4-FFF2-40B4-BE49-F238E27FC236}">
                <a16:creationId xmlns:a16="http://schemas.microsoft.com/office/drawing/2014/main" id="{3FAD7BB6-3849-491B-99C0-F3EF56A125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6347" y="3375305"/>
            <a:ext cx="4485279" cy="1432019"/>
          </a:xfrm>
          <a:prstGeom prst="rect">
            <a:avLst/>
          </a:prstGeom>
          <a:noFill/>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2166320F-B73F-424F-8246-86B1B5334E17}"/>
              </a:ext>
            </a:extLst>
          </p:cNvPr>
          <p:cNvSpPr txBox="1"/>
          <p:nvPr/>
        </p:nvSpPr>
        <p:spPr>
          <a:xfrm>
            <a:off x="5167031" y="2988707"/>
            <a:ext cx="3745006" cy="1384995"/>
          </a:xfrm>
          <a:prstGeom prst="rect">
            <a:avLst/>
          </a:prstGeom>
          <a:noFill/>
        </p:spPr>
        <p:txBody>
          <a:bodyPr wrap="square">
            <a:spAutoFit/>
          </a:bodyPr>
          <a:lstStyle/>
          <a:p>
            <a:pPr algn="r" rtl="1"/>
            <a:r>
              <a:rPr lang="fa-IR" dirty="0">
                <a:solidFill>
                  <a:schemeClr val="bg1"/>
                </a:solidFill>
                <a:latin typeface="+mn-lt"/>
              </a:rPr>
              <a:t>بلاک ها با استفاده از هش خود و هش بلاک قبلی ای که دارند  به بلاک قبلی خود متصل میشوند</a:t>
            </a:r>
          </a:p>
          <a:p>
            <a:pPr algn="r" rtl="1"/>
            <a:endParaRPr lang="fa-IR" dirty="0">
              <a:solidFill>
                <a:schemeClr val="bg1"/>
              </a:solidFill>
              <a:latin typeface="+mn-lt"/>
            </a:endParaRPr>
          </a:p>
          <a:p>
            <a:pPr algn="r" rtl="1"/>
            <a:r>
              <a:rPr lang="fa-IR" dirty="0">
                <a:solidFill>
                  <a:schemeClr val="bg1"/>
                </a:solidFill>
                <a:latin typeface="+mn-lt"/>
              </a:rPr>
              <a:t>با این لینک سازی و متصل شدن بلاک ها به یکدیگر امنیت بلاکچین بالاتر رفته و امکان هک ان از نظر منطقی صفر میشود</a:t>
            </a:r>
            <a:endParaRPr lang="en-US" dirty="0">
              <a:solidFill>
                <a:schemeClr val="bg1"/>
              </a:solidFill>
              <a:latin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441D37F-9380-426E-BD22-54C4FA502069}"/>
              </a:ext>
            </a:extLst>
          </p:cNvPr>
          <p:cNvSpPr/>
          <p:nvPr/>
        </p:nvSpPr>
        <p:spPr>
          <a:xfrm>
            <a:off x="1909482" y="4363571"/>
            <a:ext cx="6131859" cy="38996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9F817E5-49C8-46EA-B049-CF3AA31AC443}"/>
              </a:ext>
            </a:extLst>
          </p:cNvPr>
          <p:cNvPicPr>
            <a:picLocks noChangeAspect="1"/>
          </p:cNvPicPr>
          <p:nvPr/>
        </p:nvPicPr>
        <p:blipFill>
          <a:blip r:embed="rId2"/>
          <a:stretch>
            <a:fillRect/>
          </a:stretch>
        </p:blipFill>
        <p:spPr>
          <a:xfrm>
            <a:off x="2057255" y="3356430"/>
            <a:ext cx="5836312" cy="1326434"/>
          </a:xfrm>
          <a:prstGeom prst="rect">
            <a:avLst/>
          </a:prstGeom>
        </p:spPr>
      </p:pic>
      <p:sp>
        <p:nvSpPr>
          <p:cNvPr id="7" name="TextBox 6">
            <a:extLst>
              <a:ext uri="{FF2B5EF4-FFF2-40B4-BE49-F238E27FC236}">
                <a16:creationId xmlns:a16="http://schemas.microsoft.com/office/drawing/2014/main" id="{02ADAF74-A3C3-45F8-B78E-93D292564F30}"/>
              </a:ext>
            </a:extLst>
          </p:cNvPr>
          <p:cNvSpPr txBox="1"/>
          <p:nvPr/>
        </p:nvSpPr>
        <p:spPr>
          <a:xfrm>
            <a:off x="4317392" y="531307"/>
            <a:ext cx="4572000" cy="738664"/>
          </a:xfrm>
          <a:prstGeom prst="rect">
            <a:avLst/>
          </a:prstGeom>
          <a:noFill/>
        </p:spPr>
        <p:txBody>
          <a:bodyPr wrap="square">
            <a:spAutoFit/>
          </a:bodyPr>
          <a:lstStyle/>
          <a:p>
            <a:pPr algn="r" rtl="1"/>
            <a:r>
              <a:rPr lang="fa-IR" b="0" i="0" dirty="0">
                <a:solidFill>
                  <a:schemeClr val="bg1"/>
                </a:solidFill>
                <a:effectLst/>
                <a:latin typeface="IRANSans"/>
              </a:rPr>
              <a:t>جنسیس بلاک </a:t>
            </a:r>
            <a:r>
              <a:rPr lang="en-US" b="0" i="0" dirty="0">
                <a:solidFill>
                  <a:schemeClr val="bg1"/>
                </a:solidFill>
                <a:effectLst/>
                <a:latin typeface="IRANSans"/>
              </a:rPr>
              <a:t>Genesis block </a:t>
            </a:r>
            <a:r>
              <a:rPr lang="fa-IR" b="0" i="0" dirty="0">
                <a:solidFill>
                  <a:schemeClr val="bg1"/>
                </a:solidFill>
                <a:effectLst/>
                <a:latin typeface="IRANSans"/>
              </a:rPr>
              <a:t>اولین </a:t>
            </a:r>
            <a:r>
              <a:rPr lang="fa-IR" b="0" i="0" strike="noStrike" dirty="0">
                <a:solidFill>
                  <a:schemeClr val="bg1"/>
                </a:solidFill>
                <a:effectLst/>
                <a:latin typeface="IRANSans"/>
              </a:rPr>
              <a:t>بلاکی</a:t>
            </a:r>
            <a:r>
              <a:rPr lang="fa-IR" b="0" i="0" dirty="0">
                <a:solidFill>
                  <a:schemeClr val="bg1"/>
                </a:solidFill>
                <a:effectLst/>
                <a:latin typeface="IRANSans"/>
              </a:rPr>
              <a:t> است که در هر </a:t>
            </a:r>
            <a:r>
              <a:rPr lang="fa-IR" b="0" i="0" strike="noStrike" dirty="0">
                <a:solidFill>
                  <a:schemeClr val="bg1"/>
                </a:solidFill>
                <a:effectLst/>
                <a:latin typeface="IRANSans"/>
              </a:rPr>
              <a:t>بلاک چین</a:t>
            </a:r>
            <a:r>
              <a:rPr lang="fa-IR" b="0" i="0" dirty="0">
                <a:solidFill>
                  <a:schemeClr val="bg1"/>
                </a:solidFill>
                <a:effectLst/>
                <a:latin typeface="IRANSans"/>
              </a:rPr>
              <a:t> ثبت می‌شود. این بلاک تحت عنوان بلاک ۰ یا گاهی بلاک ۱ نیز شناخته می‌شود. به جنسیس بلاک، «بلاک پیدایش» هم می‌گویند</a:t>
            </a:r>
            <a:endParaRPr lang="en-US" dirty="0">
              <a:solidFill>
                <a:schemeClr val="bg1"/>
              </a:solidFill>
            </a:endParaRPr>
          </a:p>
        </p:txBody>
      </p:sp>
      <p:sp>
        <p:nvSpPr>
          <p:cNvPr id="9" name="TextBox 8">
            <a:extLst>
              <a:ext uri="{FF2B5EF4-FFF2-40B4-BE49-F238E27FC236}">
                <a16:creationId xmlns:a16="http://schemas.microsoft.com/office/drawing/2014/main" id="{88160AB5-E045-4927-AE7C-973EFA6BB559}"/>
              </a:ext>
            </a:extLst>
          </p:cNvPr>
          <p:cNvSpPr txBox="1"/>
          <p:nvPr/>
        </p:nvSpPr>
        <p:spPr>
          <a:xfrm>
            <a:off x="4242547" y="1796842"/>
            <a:ext cx="4572000" cy="954107"/>
          </a:xfrm>
          <a:prstGeom prst="rect">
            <a:avLst/>
          </a:prstGeom>
          <a:noFill/>
        </p:spPr>
        <p:txBody>
          <a:bodyPr wrap="square">
            <a:spAutoFit/>
          </a:bodyPr>
          <a:lstStyle/>
          <a:p>
            <a:pPr algn="r" rtl="1"/>
            <a:r>
              <a:rPr lang="fa-IR" b="0" i="0" dirty="0">
                <a:solidFill>
                  <a:schemeClr val="bg1"/>
                </a:solidFill>
                <a:effectLst/>
                <a:latin typeface="IRANSans"/>
              </a:rPr>
              <a:t>همان طور که گفتیم بلاک ها هش بلاک قبل خود را نیز دارند اما قبل از بلاک یک، بلاکی تولید نمی‌شود که از هش آن در بلاک یک استفاده شود. به همین دلیل ساتوشی ناکاموتو بلاک شماره صفر یا جنسیس بلاک را خود به‌صورت هاردکد به وجود آورده است و به شبکه بلاکچین افزوده است.</a:t>
            </a:r>
            <a:endParaRPr lang="en-US" dirty="0">
              <a:solidFill>
                <a:schemeClr val="bg1"/>
              </a:solidFill>
            </a:endParaRPr>
          </a:p>
        </p:txBody>
      </p:sp>
      <p:cxnSp>
        <p:nvCxnSpPr>
          <p:cNvPr id="12" name="Straight Arrow Connector 11">
            <a:extLst>
              <a:ext uri="{FF2B5EF4-FFF2-40B4-BE49-F238E27FC236}">
                <a16:creationId xmlns:a16="http://schemas.microsoft.com/office/drawing/2014/main" id="{93D38200-0ACA-457C-A5A9-271CD932A3FF}"/>
              </a:ext>
            </a:extLst>
          </p:cNvPr>
          <p:cNvCxnSpPr>
            <a:cxnSpLocks/>
          </p:cNvCxnSpPr>
          <p:nvPr/>
        </p:nvCxnSpPr>
        <p:spPr>
          <a:xfrm flipH="1">
            <a:off x="2944906" y="2549607"/>
            <a:ext cx="1506070" cy="806823"/>
          </a:xfrm>
          <a:prstGeom prst="straightConnector1">
            <a:avLst/>
          </a:prstGeom>
          <a:ln>
            <a:solidFill>
              <a:srgbClr val="FF0000"/>
            </a:solidFill>
            <a:tailEnd type="triangle"/>
          </a:ln>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2999648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3074" name="Picture 2">
            <a:extLst>
              <a:ext uri="{FF2B5EF4-FFF2-40B4-BE49-F238E27FC236}">
                <a16:creationId xmlns:a16="http://schemas.microsoft.com/office/drawing/2014/main" id="{7CF5AC49-F503-46C5-B571-118989AE2B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8770" y="178733"/>
            <a:ext cx="4578723" cy="17830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5F963D9E-272C-472D-92BD-618A7F96510A}"/>
              </a:ext>
            </a:extLst>
          </p:cNvPr>
          <p:cNvSpPr txBox="1"/>
          <p:nvPr/>
        </p:nvSpPr>
        <p:spPr>
          <a:xfrm>
            <a:off x="4477870" y="593180"/>
            <a:ext cx="4572000" cy="954107"/>
          </a:xfrm>
          <a:prstGeom prst="rect">
            <a:avLst/>
          </a:prstGeom>
          <a:noFill/>
        </p:spPr>
        <p:txBody>
          <a:bodyPr wrap="square">
            <a:spAutoFit/>
          </a:bodyPr>
          <a:lstStyle/>
          <a:p>
            <a:pPr algn="r"/>
            <a:r>
              <a:rPr lang="fa-IR" dirty="0">
                <a:solidFill>
                  <a:schemeClr val="bg1"/>
                </a:solidFill>
                <a:latin typeface="+mn-lt"/>
              </a:rPr>
              <a:t>هر بلاکچین برای خود قوانین و منطق هایی دارد</a:t>
            </a:r>
          </a:p>
          <a:p>
            <a:pPr algn="r"/>
            <a:endParaRPr lang="fa-IR" dirty="0">
              <a:solidFill>
                <a:schemeClr val="bg1"/>
              </a:solidFill>
              <a:latin typeface="+mn-lt"/>
            </a:endParaRPr>
          </a:p>
          <a:p>
            <a:pPr algn="r"/>
            <a:r>
              <a:rPr lang="fa-IR" dirty="0">
                <a:solidFill>
                  <a:schemeClr val="bg1"/>
                </a:solidFill>
                <a:latin typeface="+mn-lt"/>
              </a:rPr>
              <a:t>این قوانین نیز تایین میکنند تا در چه تایم مشخصی یک بلاک جدید به بلاکچین اضافه شده و نوبت به بلاک بعدی برسد</a:t>
            </a:r>
            <a:endParaRPr lang="en-US" dirty="0">
              <a:solidFill>
                <a:schemeClr val="bg1"/>
              </a:solidFill>
              <a:latin typeface="+mn-lt"/>
            </a:endParaRPr>
          </a:p>
        </p:txBody>
      </p:sp>
      <p:sp>
        <p:nvSpPr>
          <p:cNvPr id="12" name="TextBox 11">
            <a:extLst>
              <a:ext uri="{FF2B5EF4-FFF2-40B4-BE49-F238E27FC236}">
                <a16:creationId xmlns:a16="http://schemas.microsoft.com/office/drawing/2014/main" id="{C992E91F-9554-41E9-9F21-21980CB37FBB}"/>
              </a:ext>
            </a:extLst>
          </p:cNvPr>
          <p:cNvSpPr txBox="1"/>
          <p:nvPr/>
        </p:nvSpPr>
        <p:spPr>
          <a:xfrm>
            <a:off x="4377018" y="2094696"/>
            <a:ext cx="4572000" cy="1384995"/>
          </a:xfrm>
          <a:prstGeom prst="rect">
            <a:avLst/>
          </a:prstGeom>
          <a:noFill/>
        </p:spPr>
        <p:txBody>
          <a:bodyPr wrap="square">
            <a:spAutoFit/>
          </a:bodyPr>
          <a:lstStyle/>
          <a:p>
            <a:pPr algn="r"/>
            <a:r>
              <a:rPr lang="fa-IR" b="0" i="0" dirty="0">
                <a:solidFill>
                  <a:schemeClr val="bg1"/>
                </a:solidFill>
                <a:effectLst/>
                <a:latin typeface="+mn-lt"/>
              </a:rPr>
              <a:t>این زمان لازم است تا یک دسته از رمز ارز ها و قوانین حاکم بر ان شبکه بلاکچین تایید شوند به طور مثال مدت زمان لازم برای اعتبار سنجی و تشکیل بلاک در شبکه بیت کویین حدود 10 دقیقه است و هر دو هفته یک بار سختی شبکه این مقدار را بالانس  نگه می‌دارد و برای شبکه اتریوم این مقدار چیزی در حدود 13 ثانیه است. و همچنین در شبکه ریپل 4 ثانیه و شبکه لایتکوین 2.5 دقیقه میباشد.</a:t>
            </a:r>
            <a:r>
              <a:rPr lang="en-US" b="0" i="0" dirty="0">
                <a:solidFill>
                  <a:schemeClr val="bg1"/>
                </a:solidFill>
                <a:effectLst/>
                <a:latin typeface="+mn-lt"/>
              </a:rPr>
              <a:t> </a:t>
            </a:r>
            <a:endParaRPr lang="en-US" dirty="0">
              <a:solidFill>
                <a:schemeClr val="bg1"/>
              </a:solidFill>
              <a:latin typeface="+mn-lt"/>
            </a:endParaRPr>
          </a:p>
        </p:txBody>
      </p:sp>
      <p:sp>
        <p:nvSpPr>
          <p:cNvPr id="6" name="TextBox 5">
            <a:extLst>
              <a:ext uri="{FF2B5EF4-FFF2-40B4-BE49-F238E27FC236}">
                <a16:creationId xmlns:a16="http://schemas.microsoft.com/office/drawing/2014/main" id="{88CC40A3-B391-4719-818C-D8FDA044812D}"/>
              </a:ext>
            </a:extLst>
          </p:cNvPr>
          <p:cNvSpPr txBox="1"/>
          <p:nvPr/>
        </p:nvSpPr>
        <p:spPr>
          <a:xfrm>
            <a:off x="2689413" y="3288299"/>
            <a:ext cx="4572000" cy="1815882"/>
          </a:xfrm>
          <a:prstGeom prst="rect">
            <a:avLst/>
          </a:prstGeom>
          <a:noFill/>
        </p:spPr>
        <p:txBody>
          <a:bodyPr wrap="square">
            <a:spAutoFit/>
          </a:bodyPr>
          <a:lstStyle/>
          <a:p>
            <a:pPr algn="r" rtl="1"/>
            <a:r>
              <a:rPr lang="fa-IR" dirty="0">
                <a:solidFill>
                  <a:schemeClr val="bg1"/>
                </a:solidFill>
              </a:rPr>
              <a:t>اندازه بلاک ها، محدودیت هایی در خصوص تعداد تراکنش هایی که شبکه بیت کوین می‌تواند در یک ثانیه پردازش شود اعمال میکند و در نتیجه منجر به مانعی در قابلیت مقیاس پذیری شبکه می‌شود. هنگامی که بلاک ها با تراکنش ها اشغال شوند، شبکه دچار ازدحام می‌شود و کارمزد تراکنش ها به طور چشمگیری افزایش می‌یابد. و میدانیم که بلاک بعد از پر شدن یا رسیدن به مدت مشخصی که در شبکه عمر میکند تا بلاک بعدی به زنجیره اضافه شود باید توسط ماینر ها و بر اساس الگوریتم ماین شبکه در شبکه ماین و ثبت شوند </a:t>
            </a:r>
            <a:endParaRPr lang="en-US" dirty="0">
              <a:solidFill>
                <a:schemeClr val="bg1"/>
              </a:solidFill>
            </a:endParaRPr>
          </a:p>
        </p:txBody>
      </p:sp>
      <p:pic>
        <p:nvPicPr>
          <p:cNvPr id="4" name="Picture 3">
            <a:extLst>
              <a:ext uri="{FF2B5EF4-FFF2-40B4-BE49-F238E27FC236}">
                <a16:creationId xmlns:a16="http://schemas.microsoft.com/office/drawing/2014/main" id="{7ECDD3BB-9E77-46E6-9396-D581B113FC08}"/>
              </a:ext>
            </a:extLst>
          </p:cNvPr>
          <p:cNvPicPr>
            <a:picLocks noChangeAspect="1"/>
          </p:cNvPicPr>
          <p:nvPr/>
        </p:nvPicPr>
        <p:blipFill>
          <a:blip r:embed="rId4"/>
          <a:stretch>
            <a:fillRect/>
          </a:stretch>
        </p:blipFill>
        <p:spPr>
          <a:xfrm>
            <a:off x="194982" y="3155336"/>
            <a:ext cx="2541495" cy="127074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7" name="Picture 6">
            <a:extLst>
              <a:ext uri="{FF2B5EF4-FFF2-40B4-BE49-F238E27FC236}">
                <a16:creationId xmlns:a16="http://schemas.microsoft.com/office/drawing/2014/main" id="{E8C99207-ED1C-47E0-ADFD-BC794EA3F36A}"/>
              </a:ext>
            </a:extLst>
          </p:cNvPr>
          <p:cNvPicPr>
            <a:picLocks noChangeAspect="1"/>
          </p:cNvPicPr>
          <p:nvPr/>
        </p:nvPicPr>
        <p:blipFill>
          <a:blip r:embed="rId3"/>
          <a:stretch>
            <a:fillRect/>
          </a:stretch>
        </p:blipFill>
        <p:spPr>
          <a:xfrm>
            <a:off x="389685" y="1321383"/>
            <a:ext cx="8558159" cy="2632052"/>
          </a:xfrm>
          <a:prstGeom prst="rect">
            <a:avLst/>
          </a:prstGeom>
        </p:spPr>
      </p:pic>
      <p:sp>
        <p:nvSpPr>
          <p:cNvPr id="17" name="TextBox 16">
            <a:extLst>
              <a:ext uri="{FF2B5EF4-FFF2-40B4-BE49-F238E27FC236}">
                <a16:creationId xmlns:a16="http://schemas.microsoft.com/office/drawing/2014/main" id="{CBD061B1-A6E5-418D-BB01-7D6A758303BD}"/>
              </a:ext>
            </a:extLst>
          </p:cNvPr>
          <p:cNvSpPr txBox="1"/>
          <p:nvPr/>
        </p:nvSpPr>
        <p:spPr>
          <a:xfrm>
            <a:off x="204341" y="4138416"/>
            <a:ext cx="4572000" cy="523220"/>
          </a:xfrm>
          <a:prstGeom prst="rect">
            <a:avLst/>
          </a:prstGeom>
          <a:noFill/>
        </p:spPr>
        <p:txBody>
          <a:bodyPr wrap="square">
            <a:spAutoFit/>
          </a:bodyPr>
          <a:lstStyle/>
          <a:p>
            <a:pPr algn="r" rtl="1">
              <a:buFont typeface="Arial" panose="020B0604020202020204" pitchFamily="34" charset="0"/>
              <a:buChar char="•"/>
            </a:pPr>
            <a:r>
              <a:rPr lang="fa-IR" b="0" i="0" dirty="0">
                <a:solidFill>
                  <a:schemeClr val="bg1"/>
                </a:solidFill>
                <a:effectLst/>
                <a:latin typeface="Vazir"/>
              </a:rPr>
              <a:t>نانس </a:t>
            </a:r>
            <a:r>
              <a:rPr lang="en-US" b="0" i="0" dirty="0">
                <a:solidFill>
                  <a:schemeClr val="bg1"/>
                </a:solidFill>
                <a:effectLst/>
                <a:latin typeface="Vazir"/>
              </a:rPr>
              <a:t>Nonce  </a:t>
            </a:r>
            <a:r>
              <a:rPr lang="fa-IR" b="0" i="0" dirty="0">
                <a:solidFill>
                  <a:schemeClr val="bg1"/>
                </a:solidFill>
                <a:effectLst/>
                <a:latin typeface="Vazir"/>
              </a:rPr>
              <a:t>همان عددی است که استخراج کنندگان بلاک چین باید به منظور حل رمزنگاری بلاک‌‌ها آن را پیدا کنند.</a:t>
            </a:r>
          </a:p>
        </p:txBody>
      </p:sp>
      <p:sp>
        <p:nvSpPr>
          <p:cNvPr id="12" name="TextBox 11">
            <a:extLst>
              <a:ext uri="{FF2B5EF4-FFF2-40B4-BE49-F238E27FC236}">
                <a16:creationId xmlns:a16="http://schemas.microsoft.com/office/drawing/2014/main" id="{8FA3C09B-DF0D-45E8-A763-499032555A62}"/>
              </a:ext>
            </a:extLst>
          </p:cNvPr>
          <p:cNvSpPr txBox="1"/>
          <p:nvPr/>
        </p:nvSpPr>
        <p:spPr>
          <a:xfrm>
            <a:off x="2265829" y="423976"/>
            <a:ext cx="4437530" cy="461665"/>
          </a:xfrm>
          <a:prstGeom prst="rect">
            <a:avLst/>
          </a:prstGeom>
          <a:noFill/>
        </p:spPr>
        <p:txBody>
          <a:bodyPr wrap="square" rtlCol="0">
            <a:spAutoFit/>
          </a:bodyPr>
          <a:lstStyle/>
          <a:p>
            <a:pPr algn="ctr" rtl="1"/>
            <a:r>
              <a:rPr lang="fa-IR" sz="2400" dirty="0">
                <a:solidFill>
                  <a:schemeClr val="bg1"/>
                </a:solidFill>
              </a:rPr>
              <a:t>قالب کلی و دقیق ثبت اطلاعات در بلاک ها</a:t>
            </a:r>
            <a:endParaRPr lang="en-US" sz="2400" dirty="0">
              <a:solidFill>
                <a:schemeClr val="bg1"/>
              </a:solidFill>
            </a:endParaRPr>
          </a:p>
        </p:txBody>
      </p:sp>
      <p:cxnSp>
        <p:nvCxnSpPr>
          <p:cNvPr id="19" name="Google Shape;216;p44">
            <a:extLst>
              <a:ext uri="{FF2B5EF4-FFF2-40B4-BE49-F238E27FC236}">
                <a16:creationId xmlns:a16="http://schemas.microsoft.com/office/drawing/2014/main" id="{8B6D1EC0-A258-4DE0-AF53-C0F6DBDD8A72}"/>
              </a:ext>
            </a:extLst>
          </p:cNvPr>
          <p:cNvCxnSpPr/>
          <p:nvPr/>
        </p:nvCxnSpPr>
        <p:spPr>
          <a:xfrm>
            <a:off x="3103094" y="911563"/>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13" name="TextBox 12">
            <a:extLst>
              <a:ext uri="{FF2B5EF4-FFF2-40B4-BE49-F238E27FC236}">
                <a16:creationId xmlns:a16="http://schemas.microsoft.com/office/drawing/2014/main" id="{7F5AB777-2DFD-449E-9408-D3CD37E33F07}"/>
              </a:ext>
            </a:extLst>
          </p:cNvPr>
          <p:cNvSpPr txBox="1"/>
          <p:nvPr/>
        </p:nvSpPr>
        <p:spPr>
          <a:xfrm>
            <a:off x="3042729" y="542189"/>
            <a:ext cx="6034035" cy="2031325"/>
          </a:xfrm>
          <a:prstGeom prst="rect">
            <a:avLst/>
          </a:prstGeom>
          <a:noFill/>
        </p:spPr>
        <p:txBody>
          <a:bodyPr wrap="square">
            <a:spAutoFit/>
          </a:bodyPr>
          <a:lstStyle/>
          <a:p>
            <a:pPr algn="r" rtl="1"/>
            <a:r>
              <a:rPr lang="fa-IR" sz="1800" dirty="0">
                <a:solidFill>
                  <a:schemeClr val="bg1"/>
                </a:solidFill>
                <a:highlight>
                  <a:srgbClr val="000000"/>
                </a:highlight>
              </a:rPr>
              <a:t>درخت مرکل یک ساختمان داده دودویی مشتق شده از مجموعه ای از داده ها است که در آن: </a:t>
            </a:r>
            <a:endParaRPr lang="en-US" sz="1800" dirty="0">
              <a:solidFill>
                <a:schemeClr val="bg1"/>
              </a:solidFill>
              <a:highlight>
                <a:srgbClr val="000000"/>
              </a:highlight>
            </a:endParaRPr>
          </a:p>
          <a:p>
            <a:pPr algn="r" rtl="1"/>
            <a:r>
              <a:rPr lang="fa-IR" sz="1800" dirty="0">
                <a:solidFill>
                  <a:schemeClr val="bg1"/>
                </a:solidFill>
                <a:highlight>
                  <a:srgbClr val="000000"/>
                </a:highlight>
              </a:rPr>
              <a:t>● برگ ها حاوی هش داده ها هستند. </a:t>
            </a:r>
            <a:endParaRPr lang="en-US" sz="1800" dirty="0">
              <a:solidFill>
                <a:schemeClr val="bg1"/>
              </a:solidFill>
              <a:highlight>
                <a:srgbClr val="000000"/>
              </a:highlight>
            </a:endParaRPr>
          </a:p>
          <a:p>
            <a:pPr algn="r" rtl="1"/>
            <a:r>
              <a:rPr lang="fa-IR" sz="1800" dirty="0">
                <a:solidFill>
                  <a:schemeClr val="bg1"/>
                </a:solidFill>
                <a:highlight>
                  <a:srgbClr val="000000"/>
                </a:highlight>
              </a:rPr>
              <a:t> گره ها حاوی هش فرزندانشان هستند</a:t>
            </a:r>
          </a:p>
          <a:p>
            <a:pPr algn="r" rtl="1"/>
            <a:r>
              <a:rPr lang="fa-IR" sz="1800" dirty="0">
                <a:solidFill>
                  <a:schemeClr val="bg1"/>
                </a:solidFill>
                <a:highlight>
                  <a:srgbClr val="000000"/>
                </a:highlight>
              </a:rPr>
              <a:t>. ویژیگی ها:</a:t>
            </a:r>
          </a:p>
          <a:p>
            <a:pPr algn="r" rtl="1"/>
            <a:r>
              <a:rPr lang="fa-IR" sz="1800" dirty="0">
                <a:solidFill>
                  <a:schemeClr val="bg1"/>
                </a:solidFill>
                <a:highlight>
                  <a:srgbClr val="000000"/>
                </a:highlight>
              </a:rPr>
              <a:t> ★ قابلیت تایید رمزنگاری و تایید صلاحیت تراکنش ها</a:t>
            </a:r>
          </a:p>
          <a:p>
            <a:pPr algn="r" rtl="1"/>
            <a:r>
              <a:rPr lang="fa-IR" sz="1800" dirty="0">
                <a:solidFill>
                  <a:schemeClr val="bg1"/>
                </a:solidFill>
                <a:highlight>
                  <a:srgbClr val="000000"/>
                </a:highlight>
              </a:rPr>
              <a:t> ○ تغییر هر داده منجر به تغییر ریشه درخت می شود</a:t>
            </a:r>
            <a:endParaRPr lang="en-US" sz="1800" dirty="0">
              <a:solidFill>
                <a:schemeClr val="bg1"/>
              </a:solidFill>
              <a:highlight>
                <a:srgbClr val="000000"/>
              </a:highlight>
            </a:endParaRPr>
          </a:p>
        </p:txBody>
      </p:sp>
      <p:pic>
        <p:nvPicPr>
          <p:cNvPr id="10" name="Picture 9">
            <a:extLst>
              <a:ext uri="{FF2B5EF4-FFF2-40B4-BE49-F238E27FC236}">
                <a16:creationId xmlns:a16="http://schemas.microsoft.com/office/drawing/2014/main" id="{8A77231B-3031-46D2-B02A-14D856733508}"/>
              </a:ext>
            </a:extLst>
          </p:cNvPr>
          <p:cNvPicPr>
            <a:picLocks noChangeAspect="1"/>
          </p:cNvPicPr>
          <p:nvPr/>
        </p:nvPicPr>
        <p:blipFill>
          <a:blip r:embed="rId3"/>
          <a:stretch>
            <a:fillRect/>
          </a:stretch>
        </p:blipFill>
        <p:spPr>
          <a:xfrm>
            <a:off x="-58592" y="902825"/>
            <a:ext cx="4630592" cy="2256999"/>
          </a:xfrm>
          <a:prstGeom prst="rect">
            <a:avLst/>
          </a:prstGeom>
        </p:spPr>
      </p:pic>
      <p:sp>
        <p:nvSpPr>
          <p:cNvPr id="17" name="TextBox 16">
            <a:extLst>
              <a:ext uri="{FF2B5EF4-FFF2-40B4-BE49-F238E27FC236}">
                <a16:creationId xmlns:a16="http://schemas.microsoft.com/office/drawing/2014/main" id="{800C9333-EF4C-4291-85FE-665176B26C8C}"/>
              </a:ext>
            </a:extLst>
          </p:cNvPr>
          <p:cNvSpPr txBox="1"/>
          <p:nvPr/>
        </p:nvSpPr>
        <p:spPr>
          <a:xfrm>
            <a:off x="4504764" y="3031651"/>
            <a:ext cx="4572000" cy="2031325"/>
          </a:xfrm>
          <a:prstGeom prst="rect">
            <a:avLst/>
          </a:prstGeom>
          <a:noFill/>
        </p:spPr>
        <p:txBody>
          <a:bodyPr wrap="square">
            <a:spAutoFit/>
          </a:bodyPr>
          <a:lstStyle/>
          <a:p>
            <a:pPr algn="r" rtl="1"/>
            <a:r>
              <a:rPr lang="fa-IR" sz="1800" b="0" i="0" dirty="0">
                <a:solidFill>
                  <a:schemeClr val="bg1"/>
                </a:solidFill>
                <a:effectLst/>
                <a:latin typeface="Tahoma" panose="020B0604030504040204" pitchFamily="34" charset="0"/>
              </a:rPr>
              <a:t>برای محافظت از هر نوع داده‌ای که ذخیره شده‌است یا مورد استفاده قرار می‌گیرد یا در بین رایانه‌ها منتقل می‌شود؛ استفاده شود. در حال حاضر بیشترین و مهم‌ترین کاربرد درخت‌های مرکل در شبکه‌های نظیر به نظیر است. در این شبکه‌ها برای حصول اطمینان از اینکه اولاً بسته‌های دریافت شده، بدون عیب و بدون تغییر هستند و ثانیاً اینکه بسته‌ها جعلی نیستند؛استفاده میشود</a:t>
            </a:r>
            <a:endParaRPr lang="en-US" sz="1800" dirty="0">
              <a:solidFill>
                <a:schemeClr val="bg1"/>
              </a:solidFill>
            </a:endParaRPr>
          </a:p>
        </p:txBody>
      </p:sp>
      <p:sp>
        <p:nvSpPr>
          <p:cNvPr id="19" name="TextBox 18">
            <a:extLst>
              <a:ext uri="{FF2B5EF4-FFF2-40B4-BE49-F238E27FC236}">
                <a16:creationId xmlns:a16="http://schemas.microsoft.com/office/drawing/2014/main" id="{E46E025F-DB47-4786-B885-9E81B686749A}"/>
              </a:ext>
            </a:extLst>
          </p:cNvPr>
          <p:cNvSpPr txBox="1"/>
          <p:nvPr/>
        </p:nvSpPr>
        <p:spPr>
          <a:xfrm>
            <a:off x="7100047" y="80524"/>
            <a:ext cx="1920200" cy="461665"/>
          </a:xfrm>
          <a:prstGeom prst="rect">
            <a:avLst/>
          </a:prstGeom>
          <a:noFill/>
        </p:spPr>
        <p:txBody>
          <a:bodyPr wrap="square">
            <a:spAutoFit/>
          </a:bodyPr>
          <a:lstStyle/>
          <a:p>
            <a:pPr algn="l" rtl="1"/>
            <a:r>
              <a:rPr lang="fa-IR" sz="2400" b="0" i="0" dirty="0">
                <a:solidFill>
                  <a:schemeClr val="bg1"/>
                </a:solidFill>
                <a:effectLst/>
                <a:highlight>
                  <a:srgbClr val="FF0000"/>
                </a:highlight>
                <a:latin typeface="Tahoma" panose="020B0604030504040204" pitchFamily="34" charset="0"/>
              </a:rPr>
              <a:t>درخت‌های مرکل</a:t>
            </a:r>
            <a:endParaRPr lang="en-US" sz="2400" dirty="0">
              <a:solidFill>
                <a:schemeClr val="bg1"/>
              </a:solidFill>
              <a:highlight>
                <a:srgbClr val="FF0000"/>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cxnSp>
        <p:nvCxnSpPr>
          <p:cNvPr id="216" name="Google Shape;216;p44"/>
          <p:cNvCxnSpPr/>
          <p:nvPr/>
        </p:nvCxnSpPr>
        <p:spPr>
          <a:xfrm>
            <a:off x="3190500" y="380404"/>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9" name="TextBox 8">
            <a:extLst>
              <a:ext uri="{FF2B5EF4-FFF2-40B4-BE49-F238E27FC236}">
                <a16:creationId xmlns:a16="http://schemas.microsoft.com/office/drawing/2014/main" id="{9B2E9E40-9648-437B-99DD-79647AA1B34C}"/>
              </a:ext>
            </a:extLst>
          </p:cNvPr>
          <p:cNvSpPr txBox="1"/>
          <p:nvPr/>
        </p:nvSpPr>
        <p:spPr>
          <a:xfrm>
            <a:off x="3638112" y="470489"/>
            <a:ext cx="2163612" cy="461665"/>
          </a:xfrm>
          <a:prstGeom prst="rect">
            <a:avLst/>
          </a:prstGeom>
          <a:noFill/>
        </p:spPr>
        <p:txBody>
          <a:bodyPr wrap="square">
            <a:spAutoFit/>
          </a:bodyPr>
          <a:lstStyle/>
          <a:p>
            <a:pPr algn="l" rtl="1"/>
            <a:r>
              <a:rPr lang="fa-IR" sz="2400" dirty="0">
                <a:solidFill>
                  <a:schemeClr val="bg1"/>
                </a:solidFill>
                <a:highlight>
                  <a:srgbClr val="FF0000"/>
                </a:highlight>
              </a:rPr>
              <a:t>مکانیزم هش کردن</a:t>
            </a:r>
            <a:endParaRPr lang="en-US" sz="2400" dirty="0">
              <a:solidFill>
                <a:schemeClr val="bg1"/>
              </a:solidFill>
              <a:highlight>
                <a:srgbClr val="FF0000"/>
              </a:highlight>
            </a:endParaRPr>
          </a:p>
        </p:txBody>
      </p:sp>
      <p:pic>
        <p:nvPicPr>
          <p:cNvPr id="7" name="Picture 6">
            <a:extLst>
              <a:ext uri="{FF2B5EF4-FFF2-40B4-BE49-F238E27FC236}">
                <a16:creationId xmlns:a16="http://schemas.microsoft.com/office/drawing/2014/main" id="{DD182CA6-043A-4E8B-946F-5346E265F9E8}"/>
              </a:ext>
            </a:extLst>
          </p:cNvPr>
          <p:cNvPicPr>
            <a:picLocks noChangeAspect="1"/>
          </p:cNvPicPr>
          <p:nvPr/>
        </p:nvPicPr>
        <p:blipFill>
          <a:blip r:embed="rId3"/>
          <a:stretch>
            <a:fillRect/>
          </a:stretch>
        </p:blipFill>
        <p:spPr>
          <a:xfrm>
            <a:off x="2663810" y="1110675"/>
            <a:ext cx="4112215" cy="3253398"/>
          </a:xfrm>
          <a:prstGeom prst="rect">
            <a:avLst/>
          </a:prstGeom>
        </p:spPr>
      </p:pic>
      <p:sp>
        <p:nvSpPr>
          <p:cNvPr id="13" name="TextBox 12">
            <a:extLst>
              <a:ext uri="{FF2B5EF4-FFF2-40B4-BE49-F238E27FC236}">
                <a16:creationId xmlns:a16="http://schemas.microsoft.com/office/drawing/2014/main" id="{E87AAB6C-EC9E-48A6-B06D-0B2B0AF31F7D}"/>
              </a:ext>
            </a:extLst>
          </p:cNvPr>
          <p:cNvSpPr txBox="1"/>
          <p:nvPr/>
        </p:nvSpPr>
        <p:spPr>
          <a:xfrm>
            <a:off x="732865" y="4501486"/>
            <a:ext cx="4572000" cy="523220"/>
          </a:xfrm>
          <a:prstGeom prst="rect">
            <a:avLst/>
          </a:prstGeom>
          <a:noFill/>
        </p:spPr>
        <p:txBody>
          <a:bodyPr wrap="square">
            <a:spAutoFit/>
          </a:bodyPr>
          <a:lstStyle/>
          <a:p>
            <a:pPr algn="r" rtl="1">
              <a:buFont typeface="Arial" panose="020B0604020202020204" pitchFamily="34" charset="0"/>
              <a:buChar char="•"/>
            </a:pPr>
            <a:r>
              <a:rPr lang="fa-IR" b="0" i="0" dirty="0">
                <a:solidFill>
                  <a:schemeClr val="bg1"/>
                </a:solidFill>
                <a:effectLst/>
                <a:latin typeface="Vazir"/>
              </a:rPr>
              <a:t>نانس </a:t>
            </a:r>
            <a:r>
              <a:rPr lang="en-US" b="0" i="0" dirty="0">
                <a:solidFill>
                  <a:schemeClr val="bg1"/>
                </a:solidFill>
                <a:effectLst/>
                <a:latin typeface="Vazir"/>
              </a:rPr>
              <a:t>Nonce  </a:t>
            </a:r>
            <a:r>
              <a:rPr lang="fa-IR" b="0" i="0" dirty="0">
                <a:solidFill>
                  <a:schemeClr val="bg1"/>
                </a:solidFill>
                <a:effectLst/>
                <a:latin typeface="Vazir"/>
              </a:rPr>
              <a:t>همان عددی است که استخراج کنندگان بلاک چین باید به منظور حل رمزنگاری بلاک‌‌ها آن را پیدا کنند.</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1" name="TextBox 20">
            <a:extLst>
              <a:ext uri="{FF2B5EF4-FFF2-40B4-BE49-F238E27FC236}">
                <a16:creationId xmlns:a16="http://schemas.microsoft.com/office/drawing/2014/main" id="{1015C701-069D-4715-84EA-226CDB9D5536}"/>
              </a:ext>
            </a:extLst>
          </p:cNvPr>
          <p:cNvSpPr txBox="1"/>
          <p:nvPr/>
        </p:nvSpPr>
        <p:spPr>
          <a:xfrm>
            <a:off x="5150223" y="1933331"/>
            <a:ext cx="3603812" cy="954107"/>
          </a:xfrm>
          <a:prstGeom prst="rect">
            <a:avLst/>
          </a:prstGeom>
          <a:noFill/>
        </p:spPr>
        <p:txBody>
          <a:bodyPr wrap="square">
            <a:spAutoFit/>
          </a:bodyPr>
          <a:lstStyle/>
          <a:p>
            <a:pPr algn="r" rtl="1"/>
            <a:r>
              <a:rPr lang="fa-IR" b="0" i="0" dirty="0">
                <a:solidFill>
                  <a:schemeClr val="bg1"/>
                </a:solidFill>
                <a:effectLst/>
                <a:latin typeface="YekanBakh"/>
              </a:rPr>
              <a:t>مهر زمانی در زنجیره بلوکی به عنوان مدرکی استفاده می‌ شود که نشان می ‌دهد بلوک خاص در چه زمانی ماین و استفاده شده است ، همچنین این مهر زمانی به عنوان پارامتری برای تأیید صحت هر بلوک استفاده می ‌شود.</a:t>
            </a:r>
            <a:endParaRPr lang="en-US" dirty="0">
              <a:solidFill>
                <a:schemeClr val="bg1"/>
              </a:solidFill>
            </a:endParaRPr>
          </a:p>
        </p:txBody>
      </p:sp>
      <p:sp>
        <p:nvSpPr>
          <p:cNvPr id="23" name="TextBox 22">
            <a:extLst>
              <a:ext uri="{FF2B5EF4-FFF2-40B4-BE49-F238E27FC236}">
                <a16:creationId xmlns:a16="http://schemas.microsoft.com/office/drawing/2014/main" id="{4E9E4EA2-12E7-452E-B240-EFD062E76446}"/>
              </a:ext>
            </a:extLst>
          </p:cNvPr>
          <p:cNvSpPr txBox="1"/>
          <p:nvPr/>
        </p:nvSpPr>
        <p:spPr>
          <a:xfrm>
            <a:off x="692524" y="1825608"/>
            <a:ext cx="3792072" cy="1169551"/>
          </a:xfrm>
          <a:prstGeom prst="rect">
            <a:avLst/>
          </a:prstGeom>
          <a:noFill/>
        </p:spPr>
        <p:txBody>
          <a:bodyPr wrap="square">
            <a:spAutoFit/>
          </a:bodyPr>
          <a:lstStyle/>
          <a:p>
            <a:pPr algn="r" rtl="1"/>
            <a:r>
              <a:rPr lang="fa-IR" dirty="0">
                <a:solidFill>
                  <a:schemeClr val="bg1"/>
                </a:solidFill>
              </a:rPr>
              <a:t>از آنجایی که بلاک چین مجموعه ای از چندین گره به هم پیوسته است که بلوک نیز نامیده می شود، بنابراین هر بلاک مقدار هش شده آدرس گره قبلی را ذخیره می کند، اولین بلوک در بلاک چین، </a:t>
            </a:r>
            <a:r>
              <a:rPr lang="en-US" dirty="0">
                <a:solidFill>
                  <a:schemeClr val="bg1"/>
                </a:solidFill>
              </a:rPr>
              <a:t>Genesis Block </a:t>
            </a:r>
            <a:r>
              <a:rPr lang="fa-IR" dirty="0">
                <a:solidFill>
                  <a:schemeClr val="bg1"/>
                </a:solidFill>
              </a:rPr>
              <a:t>یا بلوک پیدایش نامیده می شود و هیچ مقدار هش بلاک قبلی ندارد.</a:t>
            </a:r>
            <a:endParaRPr lang="en-US" dirty="0">
              <a:solidFill>
                <a:schemeClr val="bg1"/>
              </a:solidFill>
            </a:endParaRPr>
          </a:p>
        </p:txBody>
      </p:sp>
      <p:sp>
        <p:nvSpPr>
          <p:cNvPr id="24" name="TextBox 23">
            <a:extLst>
              <a:ext uri="{FF2B5EF4-FFF2-40B4-BE49-F238E27FC236}">
                <a16:creationId xmlns:a16="http://schemas.microsoft.com/office/drawing/2014/main" id="{D2200347-8C16-4365-A476-A480F332A3A6}"/>
              </a:ext>
            </a:extLst>
          </p:cNvPr>
          <p:cNvSpPr txBox="1"/>
          <p:nvPr/>
        </p:nvSpPr>
        <p:spPr>
          <a:xfrm>
            <a:off x="6158753" y="1394273"/>
            <a:ext cx="1882588" cy="307777"/>
          </a:xfrm>
          <a:prstGeom prst="rect">
            <a:avLst/>
          </a:prstGeom>
          <a:noFill/>
        </p:spPr>
        <p:txBody>
          <a:bodyPr wrap="square">
            <a:spAutoFit/>
          </a:bodyPr>
          <a:lstStyle/>
          <a:p>
            <a:r>
              <a:rPr lang="en-US" dirty="0">
                <a:solidFill>
                  <a:schemeClr val="bg1"/>
                </a:solidFill>
                <a:highlight>
                  <a:srgbClr val="FF0000"/>
                </a:highlight>
              </a:rPr>
              <a:t>Time stamp </a:t>
            </a:r>
            <a:r>
              <a:rPr lang="fa-IR" dirty="0">
                <a:solidFill>
                  <a:schemeClr val="bg1"/>
                </a:solidFill>
                <a:highlight>
                  <a:srgbClr val="FF0000"/>
                </a:highlight>
              </a:rPr>
              <a:t>زمان ثبت</a:t>
            </a:r>
            <a:endParaRPr lang="en-US" dirty="0">
              <a:solidFill>
                <a:schemeClr val="bg1"/>
              </a:solidFill>
              <a:highlight>
                <a:srgbClr val="FF0000"/>
              </a:highlight>
            </a:endParaRPr>
          </a:p>
        </p:txBody>
      </p:sp>
      <p:sp>
        <p:nvSpPr>
          <p:cNvPr id="25" name="TextBox 24">
            <a:extLst>
              <a:ext uri="{FF2B5EF4-FFF2-40B4-BE49-F238E27FC236}">
                <a16:creationId xmlns:a16="http://schemas.microsoft.com/office/drawing/2014/main" id="{B8D71D4C-DA0F-4816-A7A5-F0D9E4CC55AE}"/>
              </a:ext>
            </a:extLst>
          </p:cNvPr>
          <p:cNvSpPr txBox="1"/>
          <p:nvPr/>
        </p:nvSpPr>
        <p:spPr>
          <a:xfrm>
            <a:off x="1223683" y="1394274"/>
            <a:ext cx="3408829" cy="307777"/>
          </a:xfrm>
          <a:prstGeom prst="rect">
            <a:avLst/>
          </a:prstGeom>
          <a:noFill/>
        </p:spPr>
        <p:txBody>
          <a:bodyPr wrap="square">
            <a:spAutoFit/>
          </a:bodyPr>
          <a:lstStyle/>
          <a:p>
            <a:r>
              <a:rPr lang="en-US" dirty="0">
                <a:solidFill>
                  <a:schemeClr val="bg1"/>
                </a:solidFill>
                <a:highlight>
                  <a:srgbClr val="FF0000"/>
                </a:highlight>
              </a:rPr>
              <a:t>Hash of previous Block </a:t>
            </a:r>
            <a:r>
              <a:rPr lang="fa-IR" dirty="0">
                <a:solidFill>
                  <a:schemeClr val="bg1"/>
                </a:solidFill>
                <a:highlight>
                  <a:srgbClr val="FF0000"/>
                </a:highlight>
              </a:rPr>
              <a:t>هش بلاک قبلی</a:t>
            </a:r>
            <a:endParaRPr lang="en-US" dirty="0">
              <a:solidFill>
                <a:schemeClr val="bg1"/>
              </a:solidFill>
              <a:highlight>
                <a:srgbClr val="FF0000"/>
              </a:highlight>
            </a:endParaRPr>
          </a:p>
        </p:txBody>
      </p:sp>
      <p:pic>
        <p:nvPicPr>
          <p:cNvPr id="15" name="Picture 14">
            <a:extLst>
              <a:ext uri="{FF2B5EF4-FFF2-40B4-BE49-F238E27FC236}">
                <a16:creationId xmlns:a16="http://schemas.microsoft.com/office/drawing/2014/main" id="{74377DA2-06B4-4852-9400-F5CE71AFE2F8}"/>
              </a:ext>
            </a:extLst>
          </p:cNvPr>
          <p:cNvPicPr>
            <a:picLocks noChangeAspect="1"/>
          </p:cNvPicPr>
          <p:nvPr/>
        </p:nvPicPr>
        <p:blipFill>
          <a:blip r:embed="rId3"/>
          <a:stretch>
            <a:fillRect/>
          </a:stretch>
        </p:blipFill>
        <p:spPr>
          <a:xfrm>
            <a:off x="6204514" y="3174146"/>
            <a:ext cx="1495229" cy="1495229"/>
          </a:xfrm>
          <a:prstGeom prst="rect">
            <a:avLst/>
          </a:prstGeom>
        </p:spPr>
      </p:pic>
      <p:pic>
        <p:nvPicPr>
          <p:cNvPr id="17" name="Picture 16">
            <a:extLst>
              <a:ext uri="{FF2B5EF4-FFF2-40B4-BE49-F238E27FC236}">
                <a16:creationId xmlns:a16="http://schemas.microsoft.com/office/drawing/2014/main" id="{E839475B-262F-4D55-8D16-4D0377C1E5C1}"/>
              </a:ext>
            </a:extLst>
          </p:cNvPr>
          <p:cNvPicPr>
            <a:picLocks noChangeAspect="1"/>
          </p:cNvPicPr>
          <p:nvPr/>
        </p:nvPicPr>
        <p:blipFill>
          <a:blip r:embed="rId4"/>
          <a:stretch>
            <a:fillRect/>
          </a:stretch>
        </p:blipFill>
        <p:spPr>
          <a:xfrm>
            <a:off x="1840945" y="3174145"/>
            <a:ext cx="1495229" cy="1495229"/>
          </a:xfrm>
          <a:prstGeom prst="rect">
            <a:avLst/>
          </a:prstGeom>
        </p:spPr>
      </p:pic>
    </p:spTree>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TotalTime>
  <Words>1348</Words>
  <Application>Microsoft Office PowerPoint</Application>
  <PresentationFormat>On-screen Show (16:9)</PresentationFormat>
  <Paragraphs>72</Paragraphs>
  <Slides>14</Slides>
  <Notes>9</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14</vt:i4>
      </vt:variant>
    </vt:vector>
  </HeadingPairs>
  <TitlesOfParts>
    <vt:vector size="26" baseType="lpstr">
      <vt:lpstr>IRANSans</vt:lpstr>
      <vt:lpstr>Montserrat ExtraBold</vt:lpstr>
      <vt:lpstr>IRANSans</vt:lpstr>
      <vt:lpstr>YekanBakh</vt:lpstr>
      <vt:lpstr>Tahoma</vt:lpstr>
      <vt:lpstr>sahel</vt:lpstr>
      <vt:lpstr>Arial</vt:lpstr>
      <vt:lpstr>Montserrat</vt:lpstr>
      <vt:lpstr>vazir</vt:lpstr>
      <vt:lpstr>inherit</vt:lpstr>
      <vt:lpstr>vazir</vt:lpstr>
      <vt:lpstr>Futuristic Background by Slidesgo</vt:lpstr>
      <vt:lpstr>چگونگی ذخیره اطلاعات در بلاکچین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چگونگی ذخیره اطلاعات در بلاکچین </dc:title>
  <cp:lastModifiedBy>Amir Farahani</cp:lastModifiedBy>
  <cp:revision>4</cp:revision>
  <dcterms:modified xsi:type="dcterms:W3CDTF">2022-04-25T20:05:05Z</dcterms:modified>
</cp:coreProperties>
</file>